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6" r:id="rId6"/>
    <p:sldId id="278" r:id="rId7"/>
    <p:sldId id="287" r:id="rId8"/>
    <p:sldId id="288" r:id="rId9"/>
    <p:sldId id="283" r:id="rId10"/>
    <p:sldId id="293" r:id="rId11"/>
    <p:sldId id="294" r:id="rId12"/>
    <p:sldId id="274" r:id="rId13"/>
    <p:sldId id="292" r:id="rId14"/>
    <p:sldId id="289" r:id="rId15"/>
    <p:sldId id="295" r:id="rId16"/>
    <p:sldId id="296" r:id="rId17"/>
    <p:sldId id="269" r:id="rId18"/>
    <p:sldId id="27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02F1818-E8EC-4B26-8973-58C2BB070096}">
          <p14:sldIdLst>
            <p14:sldId id="256"/>
            <p14:sldId id="276"/>
            <p14:sldId id="278"/>
            <p14:sldId id="287"/>
            <p14:sldId id="288"/>
            <p14:sldId id="283"/>
            <p14:sldId id="293"/>
            <p14:sldId id="294"/>
            <p14:sldId id="274"/>
            <p14:sldId id="292"/>
            <p14:sldId id="289"/>
            <p14:sldId id="295"/>
            <p14:sldId id="296"/>
            <p14:sldId id="269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0" autoAdjust="0"/>
    <p:restoredTop sz="94980" autoAdjust="0"/>
  </p:normalViewPr>
  <p:slideViewPr>
    <p:cSldViewPr snapToGrid="0">
      <p:cViewPr varScale="1">
        <p:scale>
          <a:sx n="72" d="100"/>
          <a:sy n="72" d="100"/>
        </p:scale>
        <p:origin x="66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F32AD-E60A-478D-BF09-8CA7B71DD9A2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593F4-00DB-4E0A-8213-B3F47633F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91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93F4-00DB-4E0A-8213-B3F47633F20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20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93F4-00DB-4E0A-8213-B3F47633F20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71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93F4-00DB-4E0A-8213-B3F47633F20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14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5275"/>
            <a:ext cx="9229725" cy="1157007"/>
          </a:xfrm>
          <a:prstGeom prst="rect">
            <a:avLst/>
          </a:prstGeom>
        </p:spPr>
        <p:txBody>
          <a:bodyPr anchor="b" anchorCtr="0"/>
          <a:lstStyle>
            <a:lvl1pPr algn="just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AGENDA DEL DÍA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97533-F4EF-45AE-9014-7DFB545026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590675"/>
            <a:ext cx="1895474" cy="4586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just">
              <a:buFontTx/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 algn="just">
              <a:buFont typeface="Wingdings" panose="05000000000000000000" pitchFamily="2" charset="2"/>
              <a:buChar char="§"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342900" algn="just">
              <a:buFont typeface="Wingdings" panose="05000000000000000000" pitchFamily="2" charset="2"/>
              <a:buChar char="§"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71700" indent="-342900" algn="just">
              <a:buFont typeface="Wingdings" panose="05000000000000000000" pitchFamily="2" charset="2"/>
              <a:buChar char="§"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10.00h – 10.30h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17C4B80-FF11-4467-8DA8-F75C8069165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33675" y="1590675"/>
            <a:ext cx="8686994" cy="4586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FontTx/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sz="18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 algn="l">
              <a:buFont typeface="Wingdings" panose="05000000000000000000" pitchFamily="2" charset="2"/>
              <a:buChar char="§"/>
              <a:defRPr sz="18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 algn="l">
              <a:buFont typeface="Wingdings" panose="05000000000000000000" pitchFamily="2" charset="2"/>
              <a:buChar char="§"/>
              <a:defRPr sz="18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Primer evento</a:t>
            </a:r>
          </a:p>
          <a:p>
            <a:pPr lvl="1"/>
            <a:r>
              <a:rPr lang="es-ES" dirty="0"/>
              <a:t>Texto opcional descriptivo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9261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A958-5B3D-4BB7-B1DD-4A63ABF5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43200"/>
            <a:ext cx="10515600" cy="1744627"/>
          </a:xfrm>
          <a:prstGeom prst="rect">
            <a:avLst/>
          </a:prstGeom>
        </p:spPr>
        <p:txBody>
          <a:bodyPr anchor="b"/>
          <a:lstStyle>
            <a:lvl1pPr algn="r"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2F99D-3854-4E5C-BB4E-EA547C93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766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4C0C9-3439-44E9-87F8-DF79579A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FAAF-1E85-4050-85A2-3511BF2E9B0E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70EF7-5593-4D92-BD84-FFF9C52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FFD2-7460-4670-9AF5-D75F14C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29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4C0C9-3439-44E9-87F8-DF79579A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FAAF-1E85-4050-85A2-3511BF2E9B0E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70EF7-5593-4D92-BD84-FFF9C52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FFD2-7460-4670-9AF5-D75F14C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8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8FF2F-3354-42E7-B934-502D17857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3090A6-A7CA-42B8-98B9-37ADD1E57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D8527-D972-420A-82B1-893B733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1077-6E11-4132-A824-CEC3C43A2218}" type="datetime1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9A06C-A463-4FA9-A65E-9AFBB698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7B17F-69C2-4BE7-AB98-E03383A5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9812-3EED-4E8E-A2C7-D7191DE84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93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5275"/>
            <a:ext cx="8501743" cy="1157007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TÍTULO DEL APARTADO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97533-F4EF-45AE-9014-7DFB5450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82469" cy="4646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19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5275"/>
            <a:ext cx="8501743" cy="1157007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TÍTULO DEL APARTADO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medios 7">
            <a:extLst>
              <a:ext uri="{FF2B5EF4-FFF2-40B4-BE49-F238E27FC236}">
                <a16:creationId xmlns:a16="http://schemas.microsoft.com/office/drawing/2014/main" id="{4EF08480-4984-47C2-B6C7-648112AD676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38200" y="1533525"/>
            <a:ext cx="11001375" cy="470535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77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on Business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4C0C9-3439-44E9-87F8-DF79579A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FAAF-1E85-4050-85A2-3511BF2E9B0E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70EF7-5593-4D92-BD84-FFF9C52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FFD2-7460-4670-9AF5-D75F14C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E3E00045-6796-4C2E-B3A2-B787D570C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06082"/>
            <a:ext cx="12192000" cy="4851917"/>
          </a:xfrm>
        </p:spPr>
        <p:txBody>
          <a:bodyPr lIns="144000" tIns="180000" anchor="ctr" anchorCtr="0">
            <a:normAutofit/>
          </a:bodyPr>
          <a:lstStyle>
            <a:lvl1pPr marL="0" indent="0">
              <a:buFontTx/>
              <a:buNone/>
              <a:defRPr sz="2400" i="1"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                  Imagen representativa de la División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0DFB8FE-7F83-4263-9D4F-89115DD69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32000"/>
            <a:ext cx="12192000" cy="7611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72000" tIns="108000" rIns="432000" bIns="108000" anchor="b" anchorCtr="0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Nombre de la División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DB3516C-DCC4-4230-BB07-9246FF0617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2080726"/>
            <a:ext cx="12192000" cy="4851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108000" rIns="432000" anchor="t" anchorCtr="0">
            <a:normAutofit/>
          </a:bodyPr>
          <a:lstStyle>
            <a:lvl1pPr marL="0" indent="0" algn="r"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DEPARTAMENTO</a:t>
            </a:r>
          </a:p>
        </p:txBody>
      </p:sp>
    </p:spTree>
    <p:extLst>
      <p:ext uri="{BB962C8B-B14F-4D97-AF65-F5344CB8AC3E}">
        <p14:creationId xmlns:p14="http://schemas.microsoft.com/office/powerpoint/2010/main" val="164678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texto, imagenes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5275"/>
            <a:ext cx="6943725" cy="1157007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TÍTULO DEL APARTADO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97533-F4EF-45AE-9014-7DFB5450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075"/>
            <a:ext cx="6943725" cy="405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912FAB6-3EC8-4690-A452-9A41EA072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52283"/>
            <a:ext cx="6943725" cy="581588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s-ES" dirty="0"/>
              <a:t>SUBTÍTULO DEL APARTADO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364C3C5F-C0CA-4AAB-AE88-18B6C8ECE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198" y="1195389"/>
            <a:ext cx="3762375" cy="2405061"/>
          </a:xfrm>
        </p:spPr>
        <p:txBody>
          <a:bodyPr anchor="b" anchorCtr="1">
            <a:normAutofit/>
          </a:bodyPr>
          <a:lstStyle>
            <a:lvl1pPr marL="0" indent="0" algn="r">
              <a:buNone/>
              <a:defRPr sz="1800" i="1"/>
            </a:lvl1pPr>
          </a:lstStyle>
          <a:p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7692613-8086-45D3-93D2-2615EC0664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198" y="3779837"/>
            <a:ext cx="3762375" cy="2397126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800" i="1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06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944"/>
            <a:ext cx="7820608" cy="1157007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TÍTULO DEL APARTADO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97533-F4EF-45AE-9014-7DFB5450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075"/>
            <a:ext cx="5049416" cy="405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912FAB6-3EC8-4690-A452-9A41EA072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452283"/>
            <a:ext cx="10498495" cy="581588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s-ES" dirty="0"/>
              <a:t>SUBTÍTULO DEL APARTADO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AFB5B0FC-DFF4-4E3C-97C2-19FBBF86E9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3518" y="2124075"/>
            <a:ext cx="5121728" cy="405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8250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texto, apartad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5275"/>
            <a:ext cx="6943725" cy="1157007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TÍTULO DEL APARTADO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97533-F4EF-45AE-9014-7DFB5450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075"/>
            <a:ext cx="6943725" cy="405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7145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71700" indent="-342900" algn="just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912FAB6-3EC8-4690-A452-9A41EA072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52283"/>
            <a:ext cx="6943725" cy="581588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s-ES" dirty="0"/>
              <a:t>SUBTÍTULO DEL APARTADO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5675291-1C01-4ABB-BA74-455E77F49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3850" y="1452563"/>
            <a:ext cx="3803391" cy="4724400"/>
          </a:xfrm>
          <a:solidFill>
            <a:schemeClr val="bg2">
              <a:lumMod val="50000"/>
            </a:schemeClr>
          </a:solidFill>
        </p:spPr>
        <p:txBody>
          <a:bodyPr lIns="180000" tIns="144000" rIns="180000" bIns="144000"/>
          <a:lstStyle>
            <a:lvl1pPr marL="0" indent="0" algn="just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just">
              <a:buFontTx/>
              <a:buNone/>
              <a:defRPr sz="1800">
                <a:solidFill>
                  <a:schemeClr val="bg1"/>
                </a:solidFill>
              </a:defRPr>
            </a:lvl2pPr>
            <a:lvl3pPr marL="1143000" indent="-228600" algn="just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 algn="just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Apartado destacado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167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imagen, texto descrip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CCD0-12DE-45B6-8C65-07D482F7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751"/>
            <a:ext cx="6943725" cy="1166532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TÍTULO DEL APARTADO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912FAB6-3EC8-4690-A452-9A41EA072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52283"/>
            <a:ext cx="6943725" cy="567017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s-ES" dirty="0"/>
              <a:t>SUBTÍTULO DEL APARTADO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755AD45B-83B4-4708-9160-39CDC8A233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2095500"/>
            <a:ext cx="6943725" cy="4081463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800" i="1"/>
            </a:lvl1pPr>
          </a:lstStyle>
          <a:p>
            <a:endParaRPr lang="es-ES" dirty="0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26F3B35E-16D0-4053-866F-0C1C314B50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7676" y="1028700"/>
            <a:ext cx="3676650" cy="914401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s-ES" dirty="0"/>
              <a:t>Título texto descriptivo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A685FBF-2A95-40E0-AD61-1687B6BA7A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67676" y="1943102"/>
            <a:ext cx="3676650" cy="423386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just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just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just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8940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, apartad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40DDD-F835-49B7-9D30-63173652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6373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2888A-C18F-444C-88AC-21F40696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BC3A-B947-4F40-ADD4-9C53B7EE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598-A46F-47B2-9A87-969DF16DDD8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9648B605-E520-4580-9482-BDE88019F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933449"/>
            <a:ext cx="12192000" cy="5924551"/>
          </a:xfr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1800" i="1"/>
            </a:lvl1pPr>
          </a:lstStyle>
          <a:p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5675291-1C01-4ABB-BA74-455E77F49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" y="471488"/>
            <a:ext cx="3895725" cy="4724400"/>
          </a:xfrm>
          <a:solidFill>
            <a:schemeClr val="bg2">
              <a:lumMod val="50000"/>
            </a:schemeClr>
          </a:solidFill>
        </p:spPr>
        <p:txBody>
          <a:bodyPr lIns="180000" tIns="144000" rIns="180000" bIns="144000"/>
          <a:lstStyle>
            <a:lvl1pPr marL="0" indent="0" algn="just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just">
              <a:buFontTx/>
              <a:buNone/>
              <a:defRPr sz="1800">
                <a:solidFill>
                  <a:schemeClr val="bg1"/>
                </a:solidFill>
              </a:defRPr>
            </a:lvl2pPr>
            <a:lvl3pPr marL="1143000" indent="-228600" algn="just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 algn="just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Apartado destacado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0584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9B17C8-2DF2-4B3F-B23E-8960B53A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0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C289FF-C737-4E2F-AD58-C722A43E6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478BA-217D-4168-83C2-FD9A6222D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FAAF-1E85-4050-85A2-3511BF2E9B0E}" type="datetimeFigureOut">
              <a:rPr lang="es-ES" smtClean="0"/>
              <a:pPr/>
              <a:t>01/10/2020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3F4B9B-32B8-4FE0-B401-0F0DE75A8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C3F92-60DA-4FF8-B340-1AB23CA3A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00000"/>
                </a:solidFill>
              </a:defRPr>
            </a:lvl1pPr>
          </a:lstStyle>
          <a:p>
            <a:fld id="{D112A598-A46F-47B2-9A87-969DF16DDD8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456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1" r:id="rId3"/>
    <p:sldLayoutId id="2147483651" r:id="rId4"/>
    <p:sldLayoutId id="2147483650" r:id="rId5"/>
    <p:sldLayoutId id="2147483667" r:id="rId6"/>
    <p:sldLayoutId id="2147483661" r:id="rId7"/>
    <p:sldLayoutId id="2147483660" r:id="rId8"/>
    <p:sldLayoutId id="2147483662" r:id="rId9"/>
    <p:sldLayoutId id="2147483666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10" Type="http://schemas.openxmlformats.org/officeDocument/2006/relationships/image" Target="../media/image30.jpeg"/><Relationship Id="rId4" Type="http://schemas.openxmlformats.org/officeDocument/2006/relationships/image" Target="../media/image39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bosch@leitat.org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08E570-606A-4C26-BE96-AC0D0291B15E}"/>
              </a:ext>
            </a:extLst>
          </p:cNvPr>
          <p:cNvSpPr txBox="1"/>
          <p:nvPr/>
        </p:nvSpPr>
        <p:spPr>
          <a:xfrm>
            <a:off x="5555364" y="5839403"/>
            <a:ext cx="6008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s-ES_tradn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Pau Bosch-Jimenez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s-E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658BEF-1268-45D5-A8B0-16DAFBD79E25}"/>
              </a:ext>
            </a:extLst>
          </p:cNvPr>
          <p:cNvSpPr txBox="1"/>
          <p:nvPr/>
        </p:nvSpPr>
        <p:spPr>
          <a:xfrm>
            <a:off x="5555364" y="6280355"/>
            <a:ext cx="600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ES_tradnl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05 octubre 2020</a:t>
            </a:r>
          </a:p>
          <a:p>
            <a:pPr algn="r"/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F78908-046B-4711-A1AD-943D30BA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46" y="3247909"/>
            <a:ext cx="10235554" cy="12423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E79BE2-FA62-421C-8697-986E300BDCC9}"/>
              </a:ext>
            </a:extLst>
          </p:cNvPr>
          <p:cNvSpPr txBox="1"/>
          <p:nvPr/>
        </p:nvSpPr>
        <p:spPr>
          <a:xfrm>
            <a:off x="1956446" y="4621276"/>
            <a:ext cx="10159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1" dirty="0"/>
              <a:t>Sistemas bioelectroquímicos para la recuperación de recursos en procesos de tratamiento de aguas</a:t>
            </a:r>
          </a:p>
        </p:txBody>
      </p:sp>
    </p:spTree>
    <p:extLst>
      <p:ext uri="{BB962C8B-B14F-4D97-AF65-F5344CB8AC3E}">
        <p14:creationId xmlns:p14="http://schemas.microsoft.com/office/powerpoint/2010/main" val="380849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79EC3C3-98AB-42B8-ADE2-D4E060BD5C2B}"/>
              </a:ext>
            </a:extLst>
          </p:cNvPr>
          <p:cNvSpPr txBox="1">
            <a:spLocks/>
          </p:cNvSpPr>
          <p:nvPr/>
        </p:nvSpPr>
        <p:spPr>
          <a:xfrm>
            <a:off x="838200" y="178312"/>
            <a:ext cx="9645502" cy="11570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/>
              <a:t>BES para ayuda a los ODS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2BCC5A-B200-4944-9523-9D58AE37EB84}"/>
              </a:ext>
            </a:extLst>
          </p:cNvPr>
          <p:cNvSpPr txBox="1"/>
          <p:nvPr/>
        </p:nvSpPr>
        <p:spPr>
          <a:xfrm>
            <a:off x="3143963" y="1472497"/>
            <a:ext cx="5821560" cy="2108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08000" algn="ctr"/>
            <a:r>
              <a:rPr lang="es-ES" b="1" dirty="0">
                <a:solidFill>
                  <a:schemeClr val="bg1"/>
                </a:solidFill>
              </a:rPr>
              <a:t>BES </a:t>
            </a:r>
            <a:r>
              <a:rPr lang="es-ES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chemeClr val="bg1"/>
                </a:solidFill>
              </a:rPr>
              <a:t>POWER-TO-FUEL/CHEMICALS</a:t>
            </a:r>
          </a:p>
          <a:p>
            <a:pPr marL="108000"/>
            <a:endParaRPr lang="es-ES" dirty="0">
              <a:solidFill>
                <a:schemeClr val="bg1"/>
              </a:solidFill>
            </a:endParaRP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Desarrollo y escalado de tecnología BES de conversión de CO</a:t>
            </a:r>
            <a:r>
              <a:rPr lang="es-ES" baseline="-25000" dirty="0">
                <a:solidFill>
                  <a:schemeClr val="bg1"/>
                </a:solidFill>
              </a:rPr>
              <a:t>2 </a:t>
            </a:r>
            <a:r>
              <a:rPr lang="es-ES" dirty="0">
                <a:solidFill>
                  <a:schemeClr val="bg1"/>
                </a:solidFill>
              </a:rPr>
              <a:t>a CH</a:t>
            </a:r>
            <a:r>
              <a:rPr lang="es-ES" baseline="-25000" dirty="0">
                <a:solidFill>
                  <a:schemeClr val="bg1"/>
                </a:solidFill>
              </a:rPr>
              <a:t>4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393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Alta eficiencia de conversión energética 2.8 kWh/m</a:t>
            </a:r>
            <a:r>
              <a:rPr lang="es-ES" baseline="30000" dirty="0">
                <a:solidFill>
                  <a:schemeClr val="bg1"/>
                </a:solidFill>
              </a:rPr>
              <a:t>3</a:t>
            </a:r>
            <a:r>
              <a:rPr lang="es-ES" dirty="0">
                <a:solidFill>
                  <a:schemeClr val="bg1"/>
                </a:solidFill>
              </a:rPr>
              <a:t>CH</a:t>
            </a:r>
            <a:r>
              <a:rPr lang="es-ES" baseline="-25000" dirty="0">
                <a:solidFill>
                  <a:schemeClr val="bg1"/>
                </a:solidFill>
              </a:rPr>
              <a:t>4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393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Conversión especifica a CH</a:t>
            </a:r>
            <a:r>
              <a:rPr lang="es-ES" baseline="-25000" dirty="0">
                <a:solidFill>
                  <a:schemeClr val="bg1"/>
                </a:solidFill>
              </a:rPr>
              <a:t>4</a:t>
            </a:r>
            <a:r>
              <a:rPr lang="es-ES" dirty="0">
                <a:solidFill>
                  <a:schemeClr val="bg1"/>
                </a:solidFill>
              </a:rPr>
              <a:t> con pureza de &gt;90%.</a:t>
            </a:r>
          </a:p>
          <a:p>
            <a:pPr marL="108000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Picture 2" descr="E:\DCRD\I+D+I\desarrollo_y_gestion\gestion_proyectos\proyectos_nacionales\Reto Colaboración\2016\Power2biomethane\Ejecución\A4 Desarrollo y construcción del prototipo\Pilot plant - photos\Pilot P2B complete\IMG_20180724_125913.jpg">
            <a:extLst>
              <a:ext uri="{FF2B5EF4-FFF2-40B4-BE49-F238E27FC236}">
                <a16:creationId xmlns:a16="http://schemas.microsoft.com/office/drawing/2014/main" id="{0404534F-831B-41A7-ABB5-701E9FCD5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71" y="1365897"/>
            <a:ext cx="3038966" cy="230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2" descr="Objetivo 6 - AGUA LIMPIA Y SANEAMIENTO">
            <a:extLst>
              <a:ext uri="{FF2B5EF4-FFF2-40B4-BE49-F238E27FC236}">
                <a16:creationId xmlns:a16="http://schemas.microsoft.com/office/drawing/2014/main" id="{2B6A024E-4C5C-4B67-88A9-2D68A4D9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27" y="1511287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Objetivo 7 - AGUA ENERGÍA ASEQUIBLE Y NO CONTAMINANTE. Foto ONU">
            <a:extLst>
              <a:ext uri="{FF2B5EF4-FFF2-40B4-BE49-F238E27FC236}">
                <a16:creationId xmlns:a16="http://schemas.microsoft.com/office/drawing/2014/main" id="{10F36F2D-0DC7-45A0-88E2-84C8A1CB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004" y="253582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Objetivo 9 - AGUA INDUSTRIA, INNOVACIÓN E INFRAESTRUCTURA">
            <a:extLst>
              <a:ext uri="{FF2B5EF4-FFF2-40B4-BE49-F238E27FC236}">
                <a16:creationId xmlns:a16="http://schemas.microsoft.com/office/drawing/2014/main" id="{7C4C365D-688E-460F-B5F2-AEDEBC1F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38" y="1511285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Objetivo 11 - CIUDADES Y COMUNIDADES SOSTENIBLES">
            <a:extLst>
              <a:ext uri="{FF2B5EF4-FFF2-40B4-BE49-F238E27FC236}">
                <a16:creationId xmlns:a16="http://schemas.microsoft.com/office/drawing/2014/main" id="{0BB93B0E-A702-4443-B0DC-675811DC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064" y="1503337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 descr="Objetivo 13 - ACCIÓN POR EL CLIMA">
            <a:extLst>
              <a:ext uri="{FF2B5EF4-FFF2-40B4-BE49-F238E27FC236}">
                <a16:creationId xmlns:a16="http://schemas.microsoft.com/office/drawing/2014/main" id="{E8CBA462-27EA-4261-99E1-2094831F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26" y="253582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7FE90628-20A5-46A2-AE65-46E387CA8688}"/>
              </a:ext>
            </a:extLst>
          </p:cNvPr>
          <p:cNvSpPr txBox="1"/>
          <p:nvPr/>
        </p:nvSpPr>
        <p:spPr>
          <a:xfrm>
            <a:off x="3048266" y="3245922"/>
            <a:ext cx="60106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Power2Biomethane (ES-Retos) y </a:t>
            </a:r>
            <a:r>
              <a:rPr lang="es-ES" sz="1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SmartGreenGas</a:t>
            </a:r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(ES-CIEN)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074AB-9A13-4756-B5A8-F88EBFB52C06}"/>
              </a:ext>
            </a:extLst>
          </p:cNvPr>
          <p:cNvSpPr txBox="1"/>
          <p:nvPr/>
        </p:nvSpPr>
        <p:spPr>
          <a:xfrm>
            <a:off x="3143963" y="4062249"/>
            <a:ext cx="5821560" cy="25083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08000" algn="ctr"/>
            <a:r>
              <a:rPr lang="es-ES" b="1" dirty="0">
                <a:solidFill>
                  <a:schemeClr val="bg1"/>
                </a:solidFill>
              </a:rPr>
              <a:t>BES </a:t>
            </a:r>
            <a:r>
              <a:rPr lang="es-ES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ES" b="1" cap="all" dirty="0">
                <a:solidFill>
                  <a:schemeClr val="bg1"/>
                </a:solidFill>
                <a:sym typeface="Wingdings" panose="05000000000000000000" pitchFamily="2" charset="2"/>
              </a:rPr>
              <a:t>saneamiento y recolección de electricidad</a:t>
            </a:r>
            <a:endParaRPr lang="es-ES" b="1" cap="all" dirty="0">
              <a:solidFill>
                <a:schemeClr val="bg1"/>
              </a:solidFill>
            </a:endParaRPr>
          </a:p>
          <a:p>
            <a:pPr marL="108000"/>
            <a:endParaRPr lang="es-ES" dirty="0">
              <a:solidFill>
                <a:schemeClr val="bg1"/>
              </a:solidFill>
            </a:endParaRP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Conversión de la materia orgánica contenida en el agua residual a electricidad.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Degradación del &gt; 90% de la materia orgánica.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Capacidad de producción de </a:t>
            </a:r>
            <a:r>
              <a:rPr lang="es-ES" dirty="0" err="1">
                <a:solidFill>
                  <a:schemeClr val="bg1"/>
                </a:solidFill>
              </a:rPr>
              <a:t>energia</a:t>
            </a:r>
            <a:r>
              <a:rPr lang="es-ES" dirty="0">
                <a:solidFill>
                  <a:schemeClr val="bg1"/>
                </a:solidFill>
              </a:rPr>
              <a:t> de 20 </a:t>
            </a:r>
            <a:r>
              <a:rPr lang="es-ES" dirty="0" err="1">
                <a:solidFill>
                  <a:schemeClr val="bg1"/>
                </a:solidFill>
              </a:rPr>
              <a:t>mW</a:t>
            </a:r>
            <a:r>
              <a:rPr lang="es-ES" dirty="0">
                <a:solidFill>
                  <a:schemeClr val="bg1"/>
                </a:solidFill>
              </a:rPr>
              <a:t>/m</a:t>
            </a:r>
            <a:r>
              <a:rPr lang="es-ES" baseline="30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900" dirty="0">
              <a:solidFill>
                <a:schemeClr val="bg1"/>
              </a:solidFill>
            </a:endParaRPr>
          </a:p>
          <a:p>
            <a:pPr marL="108000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FEAD60-3ACF-4259-A00D-0D283949662E}"/>
              </a:ext>
            </a:extLst>
          </p:cNvPr>
          <p:cNvSpPr txBox="1"/>
          <p:nvPr/>
        </p:nvSpPr>
        <p:spPr>
          <a:xfrm>
            <a:off x="3115169" y="5950770"/>
            <a:ext cx="5917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</a:t>
            </a:r>
            <a:r>
              <a:rPr lang="es-ES" sz="1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UrbanGreenUP</a:t>
            </a:r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(EU-H2020) y Electrowetland (CAT-</a:t>
            </a:r>
            <a:r>
              <a:rPr lang="es-ES" sz="1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Nuclis</a:t>
            </a:r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 </a:t>
            </a:r>
            <a:r>
              <a:rPr lang="es-ES" sz="1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Watertur</a:t>
            </a:r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(CAT-Ris2CAT) </a:t>
            </a:r>
          </a:p>
        </p:txBody>
      </p:sp>
      <p:pic>
        <p:nvPicPr>
          <p:cNvPr id="11" name="Picture 2" descr="Objetivo 6 - AGUA LIMPIA Y SANEAMIENTO">
            <a:extLst>
              <a:ext uri="{FF2B5EF4-FFF2-40B4-BE49-F238E27FC236}">
                <a16:creationId xmlns:a16="http://schemas.microsoft.com/office/drawing/2014/main" id="{A36C8EE4-4502-42DB-8EAD-ADB0FF5E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37" y="4331346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Objetivo 9 - AGUA INDUSTRIA, INNOVACIÓN E INFRAESTRUCTURA">
            <a:extLst>
              <a:ext uri="{FF2B5EF4-FFF2-40B4-BE49-F238E27FC236}">
                <a16:creationId xmlns:a16="http://schemas.microsoft.com/office/drawing/2014/main" id="{3FF695A1-CBF7-4FBB-B0D5-EBBB8BB2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48" y="433134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Objetivo 11 - CIUDADES Y COMUNIDADES SOSTENIBLES">
            <a:extLst>
              <a:ext uri="{FF2B5EF4-FFF2-40B4-BE49-F238E27FC236}">
                <a16:creationId xmlns:a16="http://schemas.microsoft.com/office/drawing/2014/main" id="{ACF88C7D-1994-4BBD-92CA-0FDF472F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74" y="4323396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Objetivo 13 - ACCIÓN POR EL CLIMA">
            <a:extLst>
              <a:ext uri="{FF2B5EF4-FFF2-40B4-BE49-F238E27FC236}">
                <a16:creationId xmlns:a16="http://schemas.microsoft.com/office/drawing/2014/main" id="{0DEAEE01-83F7-4BC4-A05D-2DCBB7B7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936" y="5355883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bjetivo 3 - SALUD Y BIENESTAR">
            <a:extLst>
              <a:ext uri="{FF2B5EF4-FFF2-40B4-BE49-F238E27FC236}">
                <a16:creationId xmlns:a16="http://schemas.microsoft.com/office/drawing/2014/main" id="{C0EF89CA-FCEA-4451-8E98-C79C44B1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48" y="5355883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8D04BC-2C8F-4F80-8BF4-E9430AB703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5" y="3984538"/>
            <a:ext cx="3032294" cy="2634978"/>
          </a:xfrm>
          <a:prstGeom prst="rect">
            <a:avLst/>
          </a:prstGeom>
        </p:spPr>
      </p:pic>
      <p:pic>
        <p:nvPicPr>
          <p:cNvPr id="18" name="Picture 2" descr="Objetivos y metas de desarrollo sostenible. Foto ONU">
            <a:extLst>
              <a:ext uri="{FF2B5EF4-FFF2-40B4-BE49-F238E27FC236}">
                <a16:creationId xmlns:a16="http://schemas.microsoft.com/office/drawing/2014/main" id="{E5D341F7-0A34-4439-B1AD-CA2A5E14D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24128" r="15843" b="28198"/>
          <a:stretch/>
        </p:blipFill>
        <p:spPr bwMode="auto">
          <a:xfrm>
            <a:off x="9066393" y="927062"/>
            <a:ext cx="3051505" cy="4132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3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D0D04A03-8FC2-4BDD-98D1-5BF24000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77" y="818707"/>
            <a:ext cx="11929240" cy="59571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AAE143-413C-4EB9-B45F-648F811A4597}"/>
              </a:ext>
            </a:extLst>
          </p:cNvPr>
          <p:cNvSpPr txBox="1">
            <a:spLocks/>
          </p:cNvSpPr>
          <p:nvPr/>
        </p:nvSpPr>
        <p:spPr>
          <a:xfrm>
            <a:off x="646814" y="30248"/>
            <a:ext cx="9645502" cy="11570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/>
              <a:t>Retos de los sistemas Bioelectroquímicos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52EF465-19B9-4B99-9931-BD3D132FD20D}"/>
              </a:ext>
            </a:extLst>
          </p:cNvPr>
          <p:cNvSpPr/>
          <p:nvPr/>
        </p:nvSpPr>
        <p:spPr>
          <a:xfrm>
            <a:off x="160243" y="887610"/>
            <a:ext cx="5763933" cy="310002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81EA5D-7D18-446B-84C0-827445F4FD78}"/>
              </a:ext>
            </a:extLst>
          </p:cNvPr>
          <p:cNvSpPr txBox="1"/>
          <p:nvPr/>
        </p:nvSpPr>
        <p:spPr>
          <a:xfrm>
            <a:off x="199230" y="899510"/>
            <a:ext cx="4895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Aplicaciones de los sistemas 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96E405-758E-4819-897D-A151DEB3B2B7}"/>
              </a:ext>
            </a:extLst>
          </p:cNvPr>
          <p:cNvSpPr txBox="1"/>
          <p:nvPr/>
        </p:nvSpPr>
        <p:spPr>
          <a:xfrm>
            <a:off x="160241" y="1356144"/>
            <a:ext cx="576393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Tratar agua residual.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Generar electricidad (baja densidad de potencia).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Desalinizar agua.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Eliminar y recuperar nutrientes y otros químicos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Valorizar de CO</a:t>
            </a:r>
            <a:r>
              <a:rPr lang="es-ES" sz="2000" b="1" baseline="-25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 a químicos.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Producir de biocombustibles (H</a:t>
            </a:r>
            <a:r>
              <a:rPr lang="es-ES" sz="2000" b="1" baseline="-25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, CH</a:t>
            </a:r>
            <a:r>
              <a:rPr lang="es-ES" sz="2000" b="1" baseline="-25000" dirty="0">
                <a:solidFill>
                  <a:schemeClr val="bg1"/>
                </a:solidFill>
              </a:rPr>
              <a:t>4</a:t>
            </a:r>
            <a:r>
              <a:rPr lang="es-ES" sz="2000" b="1" dirty="0">
                <a:solidFill>
                  <a:schemeClr val="bg1"/>
                </a:solidFill>
              </a:rPr>
              <a:t>, etc.) mediante almacenamiento de electricidad.</a:t>
            </a:r>
          </a:p>
        </p:txBody>
      </p:sp>
    </p:spTree>
    <p:extLst>
      <p:ext uri="{BB962C8B-B14F-4D97-AF65-F5344CB8AC3E}">
        <p14:creationId xmlns:p14="http://schemas.microsoft.com/office/powerpoint/2010/main" val="216172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D0D04A03-8FC2-4BDD-98D1-5BF24000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77" y="818707"/>
            <a:ext cx="11929240" cy="59571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AAE143-413C-4EB9-B45F-648F811A4597}"/>
              </a:ext>
            </a:extLst>
          </p:cNvPr>
          <p:cNvSpPr txBox="1">
            <a:spLocks/>
          </p:cNvSpPr>
          <p:nvPr/>
        </p:nvSpPr>
        <p:spPr>
          <a:xfrm>
            <a:off x="646814" y="30248"/>
            <a:ext cx="9645502" cy="11570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/>
              <a:t>Retos de los sistemas Bioelectroquímicos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C6A4721-2248-4E4D-A032-FC5B11C3F518}"/>
              </a:ext>
            </a:extLst>
          </p:cNvPr>
          <p:cNvSpPr/>
          <p:nvPr/>
        </p:nvSpPr>
        <p:spPr>
          <a:xfrm>
            <a:off x="7200015" y="905824"/>
            <a:ext cx="4737554" cy="3100023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CFAE50-BDB4-4583-BCD7-16D06A36134B}"/>
              </a:ext>
            </a:extLst>
          </p:cNvPr>
          <p:cNvSpPr txBox="1"/>
          <p:nvPr/>
        </p:nvSpPr>
        <p:spPr>
          <a:xfrm>
            <a:off x="9055603" y="905825"/>
            <a:ext cx="2878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rgbClr val="FFFF00"/>
                </a:solidFill>
              </a:rPr>
              <a:t>Retos de los sistemas 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81EA5D-7D18-446B-84C0-827445F4FD78}"/>
              </a:ext>
            </a:extLst>
          </p:cNvPr>
          <p:cNvSpPr txBox="1"/>
          <p:nvPr/>
        </p:nvSpPr>
        <p:spPr>
          <a:xfrm>
            <a:off x="199230" y="899510"/>
            <a:ext cx="4895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Aplicaciones de los sistemas 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96E405-758E-4819-897D-A151DEB3B2B7}"/>
              </a:ext>
            </a:extLst>
          </p:cNvPr>
          <p:cNvSpPr txBox="1"/>
          <p:nvPr/>
        </p:nvSpPr>
        <p:spPr>
          <a:xfrm>
            <a:off x="160241" y="1356144"/>
            <a:ext cx="576393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Tratar agua residual.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Generar electricidad (baja densidad de potencia).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Desalinizar agua.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Eliminar y recuperar nutrientes y otros químicos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Valorizar de CO</a:t>
            </a:r>
            <a:r>
              <a:rPr lang="es-ES" sz="2000" b="1" baseline="-25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 a químicos.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Producir de biocombustibles (H</a:t>
            </a:r>
            <a:r>
              <a:rPr lang="es-ES" sz="2000" b="1" baseline="-25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, CH</a:t>
            </a:r>
            <a:r>
              <a:rPr lang="es-ES" sz="2000" b="1" baseline="-25000" dirty="0">
                <a:solidFill>
                  <a:schemeClr val="bg1"/>
                </a:solidFill>
              </a:rPr>
              <a:t>4</a:t>
            </a:r>
            <a:r>
              <a:rPr lang="es-ES" sz="2000" b="1" dirty="0">
                <a:solidFill>
                  <a:schemeClr val="bg1"/>
                </a:solidFill>
              </a:rPr>
              <a:t>, etc.) mediante almacenamiento de electricidad.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49D3BE-F52C-435C-8542-692A9C19AB8A}"/>
              </a:ext>
            </a:extLst>
          </p:cNvPr>
          <p:cNvSpPr txBox="1"/>
          <p:nvPr/>
        </p:nvSpPr>
        <p:spPr>
          <a:xfrm>
            <a:off x="7061794" y="1344274"/>
            <a:ext cx="489704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Escalar la tecnología.</a:t>
            </a:r>
          </a:p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Augmentar los rendimientos (densidad de corriente eléctrica).</a:t>
            </a:r>
          </a:p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Profundizar entre las condiciones de operación y la actividad microbiana. </a:t>
            </a:r>
          </a:p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Bajar costes CAPEX y OPEX (económica de escala).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52EF465-19B9-4B99-9931-BD3D132FD20D}"/>
              </a:ext>
            </a:extLst>
          </p:cNvPr>
          <p:cNvSpPr/>
          <p:nvPr/>
        </p:nvSpPr>
        <p:spPr>
          <a:xfrm>
            <a:off x="160243" y="887610"/>
            <a:ext cx="5763933" cy="3100024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23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D0D04A03-8FC2-4BDD-98D1-5BF24000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77" y="818707"/>
            <a:ext cx="11929240" cy="59571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AAE143-413C-4EB9-B45F-648F811A4597}"/>
              </a:ext>
            </a:extLst>
          </p:cNvPr>
          <p:cNvSpPr txBox="1">
            <a:spLocks/>
          </p:cNvSpPr>
          <p:nvPr/>
        </p:nvSpPr>
        <p:spPr>
          <a:xfrm>
            <a:off x="646814" y="30248"/>
            <a:ext cx="9645502" cy="11570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/>
              <a:t>Retos de los sistemas Bioelectroquímicos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260573E-C579-4B7D-B501-BE80561CCB22}"/>
              </a:ext>
            </a:extLst>
          </p:cNvPr>
          <p:cNvSpPr/>
          <p:nvPr/>
        </p:nvSpPr>
        <p:spPr>
          <a:xfrm>
            <a:off x="158400" y="4896255"/>
            <a:ext cx="11800434" cy="1825701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030F34-E989-4C97-A7D6-79C58977A41C}"/>
              </a:ext>
            </a:extLst>
          </p:cNvPr>
          <p:cNvSpPr txBox="1"/>
          <p:nvPr/>
        </p:nvSpPr>
        <p:spPr>
          <a:xfrm>
            <a:off x="1720158" y="5253904"/>
            <a:ext cx="87516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 Mejor eficiencia energética para realizar el proceso, gracias al uso de la energía química contenida en el agua residual.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Permiten transformar las depuradoras en biorrefinerías.</a:t>
            </a: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Permiten integración de diferentes redes energéticas (eléctrica-gas)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81EA5D-7D18-446B-84C0-827445F4FD78}"/>
              </a:ext>
            </a:extLst>
          </p:cNvPr>
          <p:cNvSpPr txBox="1"/>
          <p:nvPr/>
        </p:nvSpPr>
        <p:spPr>
          <a:xfrm>
            <a:off x="199230" y="899510"/>
            <a:ext cx="4895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Aplicaciones de los sistemas 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C89CC5-E464-40CD-982B-5C72BB60C134}"/>
              </a:ext>
            </a:extLst>
          </p:cNvPr>
          <p:cNvSpPr txBox="1"/>
          <p:nvPr/>
        </p:nvSpPr>
        <p:spPr>
          <a:xfrm>
            <a:off x="3283145" y="4914468"/>
            <a:ext cx="5625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Potencial ventajas competitivas de los sistemas 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96E405-758E-4819-897D-A151DEB3B2B7}"/>
              </a:ext>
            </a:extLst>
          </p:cNvPr>
          <p:cNvSpPr txBox="1"/>
          <p:nvPr/>
        </p:nvSpPr>
        <p:spPr>
          <a:xfrm>
            <a:off x="160241" y="1356144"/>
            <a:ext cx="576393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Tratar agua residual.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Generar electricidad (baja densidad de potencia).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Desalinizar agua.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Eliminar y recuperar nutrientes y otros químicos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Valorizar de CO</a:t>
            </a:r>
            <a:r>
              <a:rPr lang="es-ES" sz="2000" b="1" baseline="-25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 a químicos.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Producir de biocombustibles (H</a:t>
            </a:r>
            <a:r>
              <a:rPr lang="es-ES" sz="2000" b="1" baseline="-25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, CH</a:t>
            </a:r>
            <a:r>
              <a:rPr lang="es-ES" sz="2000" b="1" baseline="-25000" dirty="0">
                <a:solidFill>
                  <a:schemeClr val="bg1"/>
                </a:solidFill>
              </a:rPr>
              <a:t>4</a:t>
            </a:r>
            <a:r>
              <a:rPr lang="es-ES" sz="2000" b="1" dirty="0">
                <a:solidFill>
                  <a:schemeClr val="bg1"/>
                </a:solidFill>
              </a:rPr>
              <a:t>, etc.) mediante almacenamiento de electricidad.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52EF465-19B9-4B99-9931-BD3D132FD20D}"/>
              </a:ext>
            </a:extLst>
          </p:cNvPr>
          <p:cNvSpPr/>
          <p:nvPr/>
        </p:nvSpPr>
        <p:spPr>
          <a:xfrm>
            <a:off x="160243" y="887610"/>
            <a:ext cx="5763933" cy="3100024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AF518B-E071-43AC-BD59-8FD217307F52}"/>
              </a:ext>
            </a:extLst>
          </p:cNvPr>
          <p:cNvSpPr txBox="1"/>
          <p:nvPr/>
        </p:nvSpPr>
        <p:spPr>
          <a:xfrm>
            <a:off x="9055603" y="905825"/>
            <a:ext cx="2878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rgbClr val="FFFF00"/>
                </a:solidFill>
              </a:rPr>
              <a:t>Retos de los sistemas 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3423E9-9A3C-485F-8D6A-C4D5AD42B553}"/>
              </a:ext>
            </a:extLst>
          </p:cNvPr>
          <p:cNvSpPr txBox="1"/>
          <p:nvPr/>
        </p:nvSpPr>
        <p:spPr>
          <a:xfrm>
            <a:off x="7061794" y="1344274"/>
            <a:ext cx="489704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Escalar la tecnología.</a:t>
            </a:r>
          </a:p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Augmentar los rendimientos (densidad de corriente eléctrica).</a:t>
            </a:r>
          </a:p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Profundizar entre las condiciones de operación y la actividad microbiana. </a:t>
            </a:r>
          </a:p>
          <a:p>
            <a:pPr marL="342900" indent="-342900" algn="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bg1"/>
                </a:solidFill>
              </a:rPr>
              <a:t>Bajar costes CAPEX y OPEX (económica de escala).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74FFA9E-723E-4F42-80D2-F15F42E50DC0}"/>
              </a:ext>
            </a:extLst>
          </p:cNvPr>
          <p:cNvSpPr/>
          <p:nvPr/>
        </p:nvSpPr>
        <p:spPr>
          <a:xfrm>
            <a:off x="7200015" y="905824"/>
            <a:ext cx="4737554" cy="3100023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30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24C166-D3A0-4223-ACDF-9CAB89CA981F}"/>
              </a:ext>
            </a:extLst>
          </p:cNvPr>
          <p:cNvSpPr/>
          <p:nvPr/>
        </p:nvSpPr>
        <p:spPr>
          <a:xfrm>
            <a:off x="0" y="4388705"/>
            <a:ext cx="12201525" cy="163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DF1747-E8A7-49D9-A90F-A46733C39202}"/>
              </a:ext>
            </a:extLst>
          </p:cNvPr>
          <p:cNvSpPr txBox="1"/>
          <p:nvPr/>
        </p:nvSpPr>
        <p:spPr>
          <a:xfrm>
            <a:off x="0" y="63743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Muchas gracias por su atención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B1E7A6-1E15-42EF-A98C-707F3F42500B}"/>
              </a:ext>
            </a:extLst>
          </p:cNvPr>
          <p:cNvSpPr txBox="1"/>
          <p:nvPr/>
        </p:nvSpPr>
        <p:spPr>
          <a:xfrm>
            <a:off x="9525" y="2105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Pau Bosch-Jimenez</a:t>
            </a:r>
          </a:p>
          <a:p>
            <a:pPr algn="ctr"/>
            <a:r>
              <a:rPr lang="es-ES_tradnl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Investigador en Energías Renovables</a:t>
            </a:r>
          </a:p>
          <a:p>
            <a:pPr algn="ctr"/>
            <a:r>
              <a:rPr lang="es-ES_tradnl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Departamento de Energía e Ingeniería</a:t>
            </a:r>
          </a:p>
          <a:p>
            <a:pPr algn="ctr"/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pbosch@leitat.org</a:t>
            </a:r>
            <a:r>
              <a:rPr lang="es-ES_tradn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A5D64A-5B57-4112-8418-81919CE2A4E9}"/>
              </a:ext>
            </a:extLst>
          </p:cNvPr>
          <p:cNvSpPr txBox="1"/>
          <p:nvPr/>
        </p:nvSpPr>
        <p:spPr>
          <a:xfrm>
            <a:off x="1938670" y="4742700"/>
            <a:ext cx="8314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1" dirty="0"/>
              <a:t>“los sistemas bioelectroquímicos (BES) son un enfoque novedoso que proporcionan una ruta muy atractiva para la generación de electricidad o productos de valor añadido a partir aguas residuales”</a:t>
            </a:r>
          </a:p>
        </p:txBody>
      </p:sp>
    </p:spTree>
    <p:extLst>
      <p:ext uri="{BB962C8B-B14F-4D97-AF65-F5344CB8AC3E}">
        <p14:creationId xmlns:p14="http://schemas.microsoft.com/office/powerpoint/2010/main" val="274748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C6AB06F-6604-4191-ACFC-8D558DE2969D}"/>
              </a:ext>
            </a:extLst>
          </p:cNvPr>
          <p:cNvSpPr txBox="1"/>
          <p:nvPr/>
        </p:nvSpPr>
        <p:spPr>
          <a:xfrm>
            <a:off x="3320799" y="2168858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629DE90-695A-483C-B9CA-1A7288A139E1}"/>
              </a:ext>
            </a:extLst>
          </p:cNvPr>
          <p:cNvSpPr txBox="1"/>
          <p:nvPr/>
        </p:nvSpPr>
        <p:spPr>
          <a:xfrm>
            <a:off x="2211208" y="5050285"/>
            <a:ext cx="59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CEM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AF6553D-F28A-4FB7-B0AC-7C6CF3D71258}"/>
              </a:ext>
            </a:extLst>
          </p:cNvPr>
          <p:cNvSpPr/>
          <p:nvPr/>
        </p:nvSpPr>
        <p:spPr>
          <a:xfrm>
            <a:off x="790078" y="2596843"/>
            <a:ext cx="881575" cy="248555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957F020-B99B-4744-90F1-07520E0FDE8B}"/>
              </a:ext>
            </a:extLst>
          </p:cNvPr>
          <p:cNvSpPr/>
          <p:nvPr/>
        </p:nvSpPr>
        <p:spPr>
          <a:xfrm>
            <a:off x="3202438" y="2597112"/>
            <a:ext cx="45719" cy="248066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AFBC1F9-7468-4B9F-B638-50EC15AAC1BF}"/>
              </a:ext>
            </a:extLst>
          </p:cNvPr>
          <p:cNvGrpSpPr/>
          <p:nvPr/>
        </p:nvGrpSpPr>
        <p:grpSpPr>
          <a:xfrm>
            <a:off x="493630" y="2595946"/>
            <a:ext cx="3326771" cy="2756076"/>
            <a:chOff x="6079927" y="2618453"/>
            <a:chExt cx="3326771" cy="2756076"/>
          </a:xfrm>
        </p:grpSpPr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755AA1B8-AEA2-4D82-9D69-E8371005A491}"/>
                </a:ext>
              </a:extLst>
            </p:cNvPr>
            <p:cNvGrpSpPr/>
            <p:nvPr/>
          </p:nvGrpSpPr>
          <p:grpSpPr>
            <a:xfrm>
              <a:off x="6388769" y="2618453"/>
              <a:ext cx="2655248" cy="2486495"/>
              <a:chOff x="3765457" y="2392531"/>
              <a:chExt cx="2655248" cy="2486495"/>
            </a:xfrm>
          </p:grpSpPr>
          <p:grpSp>
            <p:nvGrpSpPr>
              <p:cNvPr id="82" name="Grupo 81">
                <a:extLst>
                  <a:ext uri="{FF2B5EF4-FFF2-40B4-BE49-F238E27FC236}">
                    <a16:creationId xmlns:a16="http://schemas.microsoft.com/office/drawing/2014/main" id="{2FAE1809-0BAA-495F-8F02-68F7E01044C1}"/>
                  </a:ext>
                </a:extLst>
              </p:cNvPr>
              <p:cNvGrpSpPr/>
              <p:nvPr/>
            </p:nvGrpSpPr>
            <p:grpSpPr>
              <a:xfrm>
                <a:off x="4702924" y="2392531"/>
                <a:ext cx="1647075" cy="2486495"/>
                <a:chOff x="4719443" y="2392531"/>
                <a:chExt cx="1888621" cy="2486495"/>
              </a:xfrm>
            </p:grpSpPr>
            <p:sp>
              <p:nvSpPr>
                <p:cNvPr id="87" name="Rectángulo 86">
                  <a:extLst>
                    <a:ext uri="{FF2B5EF4-FFF2-40B4-BE49-F238E27FC236}">
                      <a16:creationId xmlns:a16="http://schemas.microsoft.com/office/drawing/2014/main" id="{948CE13E-843E-490F-A9F9-C04421CC3EA1}"/>
                    </a:ext>
                  </a:extLst>
                </p:cNvPr>
                <p:cNvSpPr/>
                <p:nvPr/>
              </p:nvSpPr>
              <p:spPr>
                <a:xfrm>
                  <a:off x="4719443" y="2392531"/>
                  <a:ext cx="845168" cy="2486495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ángulo 87">
                  <a:extLst>
                    <a:ext uri="{FF2B5EF4-FFF2-40B4-BE49-F238E27FC236}">
                      <a16:creationId xmlns:a16="http://schemas.microsoft.com/office/drawing/2014/main" id="{3A0148B1-7AB0-4C2D-BF6E-C5EC6B2C82DB}"/>
                    </a:ext>
                  </a:extLst>
                </p:cNvPr>
                <p:cNvSpPr/>
                <p:nvPr/>
              </p:nvSpPr>
              <p:spPr>
                <a:xfrm>
                  <a:off x="5620512" y="2393699"/>
                  <a:ext cx="987552" cy="248528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Rectángulo 88">
                  <a:extLst>
                    <a:ext uri="{FF2B5EF4-FFF2-40B4-BE49-F238E27FC236}">
                      <a16:creationId xmlns:a16="http://schemas.microsoft.com/office/drawing/2014/main" id="{4548BEB9-F260-4F51-B9DE-484288543228}"/>
                    </a:ext>
                  </a:extLst>
                </p:cNvPr>
                <p:cNvSpPr/>
                <p:nvPr/>
              </p:nvSpPr>
              <p:spPr>
                <a:xfrm>
                  <a:off x="5555938" y="2393698"/>
                  <a:ext cx="71369" cy="248528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Grupo 82">
                <a:extLst>
                  <a:ext uri="{FF2B5EF4-FFF2-40B4-BE49-F238E27FC236}">
                    <a16:creationId xmlns:a16="http://schemas.microsoft.com/office/drawing/2014/main" id="{AC9F901E-05E2-4882-9690-7B867DC98461}"/>
                  </a:ext>
                </a:extLst>
              </p:cNvPr>
              <p:cNvGrpSpPr/>
              <p:nvPr/>
            </p:nvGrpSpPr>
            <p:grpSpPr>
              <a:xfrm>
                <a:off x="6210102" y="2393697"/>
                <a:ext cx="210603" cy="2480662"/>
                <a:chOff x="6582882" y="2393696"/>
                <a:chExt cx="210603" cy="2480662"/>
              </a:xfrm>
            </p:grpSpPr>
            <p:sp>
              <p:nvSpPr>
                <p:cNvPr id="85" name="Rectángulo 84">
                  <a:extLst>
                    <a:ext uri="{FF2B5EF4-FFF2-40B4-BE49-F238E27FC236}">
                      <a16:creationId xmlns:a16="http://schemas.microsoft.com/office/drawing/2014/main" id="{08B79127-FFAF-4A02-849A-A9F15A4BCD59}"/>
                    </a:ext>
                  </a:extLst>
                </p:cNvPr>
                <p:cNvSpPr/>
                <p:nvPr/>
              </p:nvSpPr>
              <p:spPr>
                <a:xfrm>
                  <a:off x="6582882" y="2393697"/>
                  <a:ext cx="164850" cy="248066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ángulo 85">
                  <a:extLst>
                    <a:ext uri="{FF2B5EF4-FFF2-40B4-BE49-F238E27FC236}">
                      <a16:creationId xmlns:a16="http://schemas.microsoft.com/office/drawing/2014/main" id="{273365EE-80A2-4BAC-96E1-1DAEE6F7F943}"/>
                    </a:ext>
                  </a:extLst>
                </p:cNvPr>
                <p:cNvSpPr/>
                <p:nvPr/>
              </p:nvSpPr>
              <p:spPr>
                <a:xfrm>
                  <a:off x="6747766" y="2393696"/>
                  <a:ext cx="45719" cy="248066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ángulo 83">
                <a:extLst>
                  <a:ext uri="{FF2B5EF4-FFF2-40B4-BE49-F238E27FC236}">
                    <a16:creationId xmlns:a16="http://schemas.microsoft.com/office/drawing/2014/main" id="{04AD71C3-2153-4722-A327-D41F0EA7797E}"/>
                  </a:ext>
                </a:extLst>
              </p:cNvPr>
              <p:cNvSpPr/>
              <p:nvPr/>
            </p:nvSpPr>
            <p:spPr>
              <a:xfrm>
                <a:off x="3765457" y="2400471"/>
                <a:ext cx="153340" cy="24706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FE25BAB3-555E-4B14-8C76-8888326D2578}"/>
                </a:ext>
              </a:extLst>
            </p:cNvPr>
            <p:cNvSpPr txBox="1"/>
            <p:nvPr/>
          </p:nvSpPr>
          <p:spPr>
            <a:xfrm>
              <a:off x="6079927" y="5095652"/>
              <a:ext cx="707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/>
                <a:t>Anode</a:t>
              </a:r>
              <a:endParaRPr lang="es-ES" sz="1400" b="1" dirty="0"/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39E3ED20-92FF-489B-A66D-2DFB42BA9936}"/>
                </a:ext>
              </a:extLst>
            </p:cNvPr>
            <p:cNvSpPr txBox="1"/>
            <p:nvPr/>
          </p:nvSpPr>
          <p:spPr>
            <a:xfrm>
              <a:off x="8441639" y="5097013"/>
              <a:ext cx="9650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Air-</a:t>
              </a:r>
              <a:r>
                <a:rPr lang="es-ES" sz="1200" b="1" dirty="0" err="1"/>
                <a:t>Cathode</a:t>
              </a:r>
              <a:endParaRPr lang="es-ES" sz="1400" b="1" dirty="0"/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69B58EA1-3C70-4606-BCEB-61E2D9347231}"/>
                </a:ext>
              </a:extLst>
            </p:cNvPr>
            <p:cNvSpPr txBox="1"/>
            <p:nvPr/>
          </p:nvSpPr>
          <p:spPr>
            <a:xfrm>
              <a:off x="6964848" y="5097530"/>
              <a:ext cx="595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AEM</a:t>
              </a: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7F2E503-6703-4551-B86F-4C463832571A}"/>
              </a:ext>
            </a:extLst>
          </p:cNvPr>
          <p:cNvSpPr txBox="1"/>
          <p:nvPr/>
        </p:nvSpPr>
        <p:spPr>
          <a:xfrm>
            <a:off x="616539" y="2196034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55BB5A-4505-480E-9A7C-6287BF790672}"/>
              </a:ext>
            </a:extLst>
          </p:cNvPr>
          <p:cNvSpPr txBox="1"/>
          <p:nvPr/>
        </p:nvSpPr>
        <p:spPr>
          <a:xfrm>
            <a:off x="2740379" y="2126041"/>
            <a:ext cx="32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43" name="Flecha: doblada 42">
            <a:extLst>
              <a:ext uri="{FF2B5EF4-FFF2-40B4-BE49-F238E27FC236}">
                <a16:creationId xmlns:a16="http://schemas.microsoft.com/office/drawing/2014/main" id="{3732D6C5-C78F-4860-87AE-4F9A49E3AF50}"/>
              </a:ext>
            </a:extLst>
          </p:cNvPr>
          <p:cNvSpPr/>
          <p:nvPr/>
        </p:nvSpPr>
        <p:spPr>
          <a:xfrm>
            <a:off x="755198" y="1990502"/>
            <a:ext cx="253788" cy="228153"/>
          </a:xfrm>
          <a:prstGeom prst="bentArrow">
            <a:avLst>
              <a:gd name="adj1" fmla="val 12702"/>
              <a:gd name="adj2" fmla="val 15777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Flecha: doblada 43">
            <a:extLst>
              <a:ext uri="{FF2B5EF4-FFF2-40B4-BE49-F238E27FC236}">
                <a16:creationId xmlns:a16="http://schemas.microsoft.com/office/drawing/2014/main" id="{AE7C221B-1476-4A50-AFCE-DA3D602F9521}"/>
              </a:ext>
            </a:extLst>
          </p:cNvPr>
          <p:cNvSpPr/>
          <p:nvPr/>
        </p:nvSpPr>
        <p:spPr>
          <a:xfrm rot="5400000">
            <a:off x="3237244" y="1993064"/>
            <a:ext cx="215744" cy="224919"/>
          </a:xfrm>
          <a:prstGeom prst="bentArrow">
            <a:avLst>
              <a:gd name="adj1" fmla="val 12702"/>
              <a:gd name="adj2" fmla="val 15777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EDEDCE9-DBF5-4947-A2D8-5560A4AD2FDC}"/>
              </a:ext>
            </a:extLst>
          </p:cNvPr>
          <p:cNvSpPr txBox="1"/>
          <p:nvPr/>
        </p:nvSpPr>
        <p:spPr>
          <a:xfrm>
            <a:off x="1166457" y="4111861"/>
            <a:ext cx="570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O.M.</a:t>
            </a:r>
          </a:p>
        </p:txBody>
      </p:sp>
      <p:sp>
        <p:nvSpPr>
          <p:cNvPr id="46" name="Flecha: curvada hacia la derecha 45">
            <a:extLst>
              <a:ext uri="{FF2B5EF4-FFF2-40B4-BE49-F238E27FC236}">
                <a16:creationId xmlns:a16="http://schemas.microsoft.com/office/drawing/2014/main" id="{6874A055-C289-4570-8607-6E6679A9EE60}"/>
              </a:ext>
            </a:extLst>
          </p:cNvPr>
          <p:cNvSpPr/>
          <p:nvPr/>
        </p:nvSpPr>
        <p:spPr>
          <a:xfrm flipV="1">
            <a:off x="960152" y="3223739"/>
            <a:ext cx="270652" cy="107315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A9C55E1B-E5BA-4B0A-9866-A6CA488FEC21}"/>
              </a:ext>
            </a:extLst>
          </p:cNvPr>
          <p:cNvCxnSpPr>
            <a:cxnSpLocks/>
          </p:cNvCxnSpPr>
          <p:nvPr/>
        </p:nvCxnSpPr>
        <p:spPr>
          <a:xfrm flipV="1">
            <a:off x="876226" y="2119865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B035C7A-0F01-438C-A141-15350BB59D23}"/>
              </a:ext>
            </a:extLst>
          </p:cNvPr>
          <p:cNvSpPr txBox="1"/>
          <p:nvPr/>
        </p:nvSpPr>
        <p:spPr>
          <a:xfrm>
            <a:off x="1200896" y="2131610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0B29CD7-993F-4111-9E07-1A0570F56411}"/>
              </a:ext>
            </a:extLst>
          </p:cNvPr>
          <p:cNvSpPr txBox="1"/>
          <p:nvPr/>
        </p:nvSpPr>
        <p:spPr>
          <a:xfrm>
            <a:off x="3169225" y="3006890"/>
            <a:ext cx="33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</a:t>
            </a:r>
            <a:r>
              <a:rPr lang="es-ES" sz="1600" b="1" baseline="30000" dirty="0">
                <a:solidFill>
                  <a:schemeClr val="bg1"/>
                </a:solidFill>
              </a:rPr>
              <a:t>-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60D238F-CBEB-4FF0-AF12-3503A609FC0C}"/>
              </a:ext>
            </a:extLst>
          </p:cNvPr>
          <p:cNvSpPr txBox="1"/>
          <p:nvPr/>
        </p:nvSpPr>
        <p:spPr>
          <a:xfrm>
            <a:off x="2806738" y="3637069"/>
            <a:ext cx="52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</a:t>
            </a:r>
            <a:r>
              <a:rPr lang="es-ES" sz="1200" baseline="-25000" dirty="0"/>
              <a:t>2</a:t>
            </a:r>
            <a:r>
              <a:rPr lang="es-ES" sz="1200" dirty="0"/>
              <a:t>O </a:t>
            </a:r>
            <a:endParaRPr lang="es-ES" sz="1200" baseline="300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320DB92-9501-4C99-8BB3-370E12D8B7F1}"/>
              </a:ext>
            </a:extLst>
          </p:cNvPr>
          <p:cNvSpPr txBox="1"/>
          <p:nvPr/>
        </p:nvSpPr>
        <p:spPr>
          <a:xfrm>
            <a:off x="3646844" y="3639660"/>
            <a:ext cx="5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O</a:t>
            </a:r>
            <a:r>
              <a:rPr lang="es-ES" sz="1200" baseline="-25000" dirty="0"/>
              <a:t>2</a:t>
            </a:r>
          </a:p>
        </p:txBody>
      </p:sp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6BB11D42-7035-47EB-8FB6-696ACB51396B}"/>
              </a:ext>
            </a:extLst>
          </p:cNvPr>
          <p:cNvSpPr/>
          <p:nvPr/>
        </p:nvSpPr>
        <p:spPr>
          <a:xfrm rot="10800000">
            <a:off x="3228671" y="3700408"/>
            <a:ext cx="449248" cy="150324"/>
          </a:xfrm>
          <a:prstGeom prst="rightArrow">
            <a:avLst>
              <a:gd name="adj1" fmla="val 36384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9" name="Flecha: doblada 58">
            <a:extLst>
              <a:ext uri="{FF2B5EF4-FFF2-40B4-BE49-F238E27FC236}">
                <a16:creationId xmlns:a16="http://schemas.microsoft.com/office/drawing/2014/main" id="{F1BC2CA4-6BAF-4157-A7A5-11773F04C5D0}"/>
              </a:ext>
            </a:extLst>
          </p:cNvPr>
          <p:cNvSpPr/>
          <p:nvPr/>
        </p:nvSpPr>
        <p:spPr>
          <a:xfrm rot="16978378" flipV="1">
            <a:off x="3101626" y="3784842"/>
            <a:ext cx="255648" cy="281440"/>
          </a:xfrm>
          <a:prstGeom prst="bentArrow">
            <a:avLst>
              <a:gd name="adj1" fmla="val 14986"/>
              <a:gd name="adj2" fmla="val 20476"/>
              <a:gd name="adj3" fmla="val 3813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471100E-8FE9-48E9-8560-5DCA60AA2EEC}"/>
              </a:ext>
            </a:extLst>
          </p:cNvPr>
          <p:cNvSpPr txBox="1"/>
          <p:nvPr/>
        </p:nvSpPr>
        <p:spPr>
          <a:xfrm>
            <a:off x="2804037" y="3839042"/>
            <a:ext cx="37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</a:t>
            </a:r>
            <a:r>
              <a:rPr lang="es-ES" sz="1200" baseline="30000" dirty="0"/>
              <a:t>+</a:t>
            </a:r>
            <a:r>
              <a:rPr lang="es-ES" sz="1000" dirty="0"/>
              <a:t> </a:t>
            </a:r>
            <a:endParaRPr lang="es-ES" sz="1000" baseline="30000" dirty="0"/>
          </a:p>
        </p:txBody>
      </p:sp>
      <p:sp>
        <p:nvSpPr>
          <p:cNvPr id="61" name="Estrella: 10 puntas 60">
            <a:extLst>
              <a:ext uri="{FF2B5EF4-FFF2-40B4-BE49-F238E27FC236}">
                <a16:creationId xmlns:a16="http://schemas.microsoft.com/office/drawing/2014/main" id="{8353A076-AFB7-4E31-8D5B-18C1E2D3BB14}"/>
              </a:ext>
            </a:extLst>
          </p:cNvPr>
          <p:cNvSpPr/>
          <p:nvPr/>
        </p:nvSpPr>
        <p:spPr>
          <a:xfrm>
            <a:off x="938878" y="438681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strella: 10 puntas 61">
            <a:extLst>
              <a:ext uri="{FF2B5EF4-FFF2-40B4-BE49-F238E27FC236}">
                <a16:creationId xmlns:a16="http://schemas.microsoft.com/office/drawing/2014/main" id="{6249DC80-06E7-4682-B4B7-E87EE5C4A5E7}"/>
              </a:ext>
            </a:extLst>
          </p:cNvPr>
          <p:cNvSpPr/>
          <p:nvPr/>
        </p:nvSpPr>
        <p:spPr>
          <a:xfrm>
            <a:off x="964278" y="453921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strella: 10 puntas 62">
            <a:extLst>
              <a:ext uri="{FF2B5EF4-FFF2-40B4-BE49-F238E27FC236}">
                <a16:creationId xmlns:a16="http://schemas.microsoft.com/office/drawing/2014/main" id="{3BB566E6-FAD9-4CA4-9B1F-092C03B273E2}"/>
              </a:ext>
            </a:extLst>
          </p:cNvPr>
          <p:cNvSpPr/>
          <p:nvPr/>
        </p:nvSpPr>
        <p:spPr>
          <a:xfrm>
            <a:off x="932528" y="465986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strella: 10 puntas 63">
            <a:extLst>
              <a:ext uri="{FF2B5EF4-FFF2-40B4-BE49-F238E27FC236}">
                <a16:creationId xmlns:a16="http://schemas.microsoft.com/office/drawing/2014/main" id="{3D42BFE3-A3F0-4CC1-A82A-C8AD7888D05B}"/>
              </a:ext>
            </a:extLst>
          </p:cNvPr>
          <p:cNvSpPr/>
          <p:nvPr/>
        </p:nvSpPr>
        <p:spPr>
          <a:xfrm>
            <a:off x="938129" y="414551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strella: 10 puntas 64">
            <a:extLst>
              <a:ext uri="{FF2B5EF4-FFF2-40B4-BE49-F238E27FC236}">
                <a16:creationId xmlns:a16="http://schemas.microsoft.com/office/drawing/2014/main" id="{EA959D9D-5209-4644-9073-AA736C4A385D}"/>
              </a:ext>
            </a:extLst>
          </p:cNvPr>
          <p:cNvSpPr/>
          <p:nvPr/>
        </p:nvSpPr>
        <p:spPr>
          <a:xfrm>
            <a:off x="900029" y="429791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strella: 10 puntas 65">
            <a:extLst>
              <a:ext uri="{FF2B5EF4-FFF2-40B4-BE49-F238E27FC236}">
                <a16:creationId xmlns:a16="http://schemas.microsoft.com/office/drawing/2014/main" id="{A14913C3-37FB-46AE-809F-C97406643FAD}"/>
              </a:ext>
            </a:extLst>
          </p:cNvPr>
          <p:cNvSpPr/>
          <p:nvPr/>
        </p:nvSpPr>
        <p:spPr>
          <a:xfrm>
            <a:off x="925409" y="3992375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strella: 10 puntas 66">
            <a:extLst>
              <a:ext uri="{FF2B5EF4-FFF2-40B4-BE49-F238E27FC236}">
                <a16:creationId xmlns:a16="http://schemas.microsoft.com/office/drawing/2014/main" id="{B88CF5B8-1D2B-4660-A7AF-A0A2D4824378}"/>
              </a:ext>
            </a:extLst>
          </p:cNvPr>
          <p:cNvSpPr/>
          <p:nvPr/>
        </p:nvSpPr>
        <p:spPr>
          <a:xfrm>
            <a:off x="931778" y="3816034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strella: 10 puntas 67">
            <a:extLst>
              <a:ext uri="{FF2B5EF4-FFF2-40B4-BE49-F238E27FC236}">
                <a16:creationId xmlns:a16="http://schemas.microsoft.com/office/drawing/2014/main" id="{A6A87603-3380-4BB5-837F-660729A92304}"/>
              </a:ext>
            </a:extLst>
          </p:cNvPr>
          <p:cNvSpPr/>
          <p:nvPr/>
        </p:nvSpPr>
        <p:spPr>
          <a:xfrm>
            <a:off x="925408" y="307857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strella: 10 puntas 68">
            <a:extLst>
              <a:ext uri="{FF2B5EF4-FFF2-40B4-BE49-F238E27FC236}">
                <a16:creationId xmlns:a16="http://schemas.microsoft.com/office/drawing/2014/main" id="{2B0A5C41-279C-485F-9696-9FC242D26C9F}"/>
              </a:ext>
            </a:extLst>
          </p:cNvPr>
          <p:cNvSpPr/>
          <p:nvPr/>
        </p:nvSpPr>
        <p:spPr>
          <a:xfrm>
            <a:off x="918962" y="3255924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strella: 10 puntas 69">
            <a:extLst>
              <a:ext uri="{FF2B5EF4-FFF2-40B4-BE49-F238E27FC236}">
                <a16:creationId xmlns:a16="http://schemas.microsoft.com/office/drawing/2014/main" id="{EEF40B2A-7703-4380-AF92-65A259F6A46F}"/>
              </a:ext>
            </a:extLst>
          </p:cNvPr>
          <p:cNvSpPr/>
          <p:nvPr/>
        </p:nvSpPr>
        <p:spPr>
          <a:xfrm>
            <a:off x="906004" y="3403022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strella: 10 puntas 70">
            <a:extLst>
              <a:ext uri="{FF2B5EF4-FFF2-40B4-BE49-F238E27FC236}">
                <a16:creationId xmlns:a16="http://schemas.microsoft.com/office/drawing/2014/main" id="{E552810C-9B52-4F97-9B47-DD679A4776F6}"/>
              </a:ext>
            </a:extLst>
          </p:cNvPr>
          <p:cNvSpPr/>
          <p:nvPr/>
        </p:nvSpPr>
        <p:spPr>
          <a:xfrm>
            <a:off x="925408" y="3559967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strella: 10 puntas 71">
            <a:extLst>
              <a:ext uri="{FF2B5EF4-FFF2-40B4-BE49-F238E27FC236}">
                <a16:creationId xmlns:a16="http://schemas.microsoft.com/office/drawing/2014/main" id="{C407404D-902D-436B-A6CD-9817E20D4AE8}"/>
              </a:ext>
            </a:extLst>
          </p:cNvPr>
          <p:cNvSpPr/>
          <p:nvPr/>
        </p:nvSpPr>
        <p:spPr>
          <a:xfrm>
            <a:off x="912393" y="3650189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strella: 10 puntas 72">
            <a:extLst>
              <a:ext uri="{FF2B5EF4-FFF2-40B4-BE49-F238E27FC236}">
                <a16:creationId xmlns:a16="http://schemas.microsoft.com/office/drawing/2014/main" id="{92D883B9-4032-4025-882B-8E0DE45BC159}"/>
              </a:ext>
            </a:extLst>
          </p:cNvPr>
          <p:cNvSpPr/>
          <p:nvPr/>
        </p:nvSpPr>
        <p:spPr>
          <a:xfrm>
            <a:off x="944517" y="2940685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Estrella: 10 puntas 73">
            <a:extLst>
              <a:ext uri="{FF2B5EF4-FFF2-40B4-BE49-F238E27FC236}">
                <a16:creationId xmlns:a16="http://schemas.microsoft.com/office/drawing/2014/main" id="{B4168D20-B77A-4AEF-AEF7-BE269C8002BF}"/>
              </a:ext>
            </a:extLst>
          </p:cNvPr>
          <p:cNvSpPr/>
          <p:nvPr/>
        </p:nvSpPr>
        <p:spPr>
          <a:xfrm>
            <a:off x="912393" y="3866571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Estrella: 10 puntas 74">
            <a:extLst>
              <a:ext uri="{FF2B5EF4-FFF2-40B4-BE49-F238E27FC236}">
                <a16:creationId xmlns:a16="http://schemas.microsoft.com/office/drawing/2014/main" id="{7F3BD98B-7344-4140-8334-CF95EAA02027}"/>
              </a:ext>
            </a:extLst>
          </p:cNvPr>
          <p:cNvSpPr/>
          <p:nvPr/>
        </p:nvSpPr>
        <p:spPr>
          <a:xfrm>
            <a:off x="899853" y="3160751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Estrella: 10 puntas 75">
            <a:extLst>
              <a:ext uri="{FF2B5EF4-FFF2-40B4-BE49-F238E27FC236}">
                <a16:creationId xmlns:a16="http://schemas.microsoft.com/office/drawing/2014/main" id="{196760B6-2E69-490D-9A8D-D44D1A6222CD}"/>
              </a:ext>
            </a:extLst>
          </p:cNvPr>
          <p:cNvSpPr/>
          <p:nvPr/>
        </p:nvSpPr>
        <p:spPr>
          <a:xfrm>
            <a:off x="925408" y="2776227"/>
            <a:ext cx="64249" cy="153889"/>
          </a:xfrm>
          <a:prstGeom prst="star10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7FC54AE9-83C2-48E0-B117-73475E5199CD}"/>
              </a:ext>
            </a:extLst>
          </p:cNvPr>
          <p:cNvSpPr txBox="1"/>
          <p:nvPr/>
        </p:nvSpPr>
        <p:spPr>
          <a:xfrm>
            <a:off x="1171491" y="3109460"/>
            <a:ext cx="5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CO</a:t>
            </a:r>
            <a:r>
              <a:rPr lang="es-ES" sz="1200" baseline="-25000" dirty="0"/>
              <a:t>2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4FE0B1BA-CF20-4913-9BF5-3247F4B23B1E}"/>
              </a:ext>
            </a:extLst>
          </p:cNvPr>
          <p:cNvSpPr/>
          <p:nvPr/>
        </p:nvSpPr>
        <p:spPr>
          <a:xfrm rot="5400000">
            <a:off x="3130268" y="3446840"/>
            <a:ext cx="449248" cy="129885"/>
          </a:xfrm>
          <a:prstGeom prst="rightArrow">
            <a:avLst>
              <a:gd name="adj1" fmla="val 36384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BA46D0D-60E2-4812-8BAC-E4A218EC59D0}"/>
              </a:ext>
            </a:extLst>
          </p:cNvPr>
          <p:cNvSpPr/>
          <p:nvPr/>
        </p:nvSpPr>
        <p:spPr>
          <a:xfrm>
            <a:off x="1673902" y="2597111"/>
            <a:ext cx="65694" cy="2485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C318085-CEA6-49CB-85A4-38329C657AED}"/>
              </a:ext>
            </a:extLst>
          </p:cNvPr>
          <p:cNvCxnSpPr>
            <a:cxnSpLocks/>
          </p:cNvCxnSpPr>
          <p:nvPr/>
        </p:nvCxnSpPr>
        <p:spPr>
          <a:xfrm flipV="1">
            <a:off x="3334670" y="2120462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1A460E4-43C3-40B3-8AA0-A7ED6C947F06}"/>
              </a:ext>
            </a:extLst>
          </p:cNvPr>
          <p:cNvCxnSpPr>
            <a:cxnSpLocks/>
          </p:cNvCxnSpPr>
          <p:nvPr/>
        </p:nvCxnSpPr>
        <p:spPr>
          <a:xfrm>
            <a:off x="871894" y="2401287"/>
            <a:ext cx="9378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A3ED032-6293-4E69-AFA8-07C84E0C0A2A}"/>
              </a:ext>
            </a:extLst>
          </p:cNvPr>
          <p:cNvCxnSpPr>
            <a:cxnSpLocks/>
          </p:cNvCxnSpPr>
          <p:nvPr/>
        </p:nvCxnSpPr>
        <p:spPr>
          <a:xfrm>
            <a:off x="2468767" y="2401394"/>
            <a:ext cx="8525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99D4C169-62DF-4744-9106-A9E031E1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99" y="2121205"/>
            <a:ext cx="1497739" cy="5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1A84A6B4-94FA-4912-AB0B-27601A2DD12D}"/>
              </a:ext>
            </a:extLst>
          </p:cNvPr>
          <p:cNvSpPr/>
          <p:nvPr/>
        </p:nvSpPr>
        <p:spPr>
          <a:xfrm>
            <a:off x="2308705" y="4180000"/>
            <a:ext cx="449248" cy="126897"/>
          </a:xfrm>
          <a:prstGeom prst="rightArrow">
            <a:avLst>
              <a:gd name="adj1" fmla="val 36384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1691265-ED16-4A88-BB7D-EB8EF30873CF}"/>
              </a:ext>
            </a:extLst>
          </p:cNvPr>
          <p:cNvSpPr/>
          <p:nvPr/>
        </p:nvSpPr>
        <p:spPr>
          <a:xfrm>
            <a:off x="1902837" y="4089325"/>
            <a:ext cx="340682" cy="335693"/>
          </a:xfrm>
          <a:prstGeom prst="ellipse">
            <a:avLst/>
          </a:prstGeom>
          <a:solidFill>
            <a:srgbClr val="C5F4FF"/>
          </a:solidFill>
          <a:ln>
            <a:solidFill>
              <a:srgbClr val="015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5463FE6-6E5F-41E6-B3B5-A80444219355}"/>
              </a:ext>
            </a:extLst>
          </p:cNvPr>
          <p:cNvSpPr txBox="1"/>
          <p:nvPr/>
        </p:nvSpPr>
        <p:spPr>
          <a:xfrm>
            <a:off x="1861245" y="4103275"/>
            <a:ext cx="57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Na</a:t>
            </a:r>
            <a:r>
              <a:rPr lang="es-ES" sz="1400" b="1" baseline="30000" dirty="0"/>
              <a:t>+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71DD6F8-8E15-42EB-AAB7-4D80F64E57BE}"/>
              </a:ext>
            </a:extLst>
          </p:cNvPr>
          <p:cNvSpPr/>
          <p:nvPr/>
        </p:nvSpPr>
        <p:spPr>
          <a:xfrm>
            <a:off x="1955114" y="4568464"/>
            <a:ext cx="340682" cy="335693"/>
          </a:xfrm>
          <a:prstGeom prst="ellipse">
            <a:avLst/>
          </a:prstGeom>
          <a:solidFill>
            <a:srgbClr val="DCC5E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EA2091D5-45FF-4AED-834A-A55CE0E6B311}"/>
              </a:ext>
            </a:extLst>
          </p:cNvPr>
          <p:cNvSpPr/>
          <p:nvPr/>
        </p:nvSpPr>
        <p:spPr>
          <a:xfrm rot="10800000">
            <a:off x="1442038" y="4675392"/>
            <a:ext cx="449248" cy="126897"/>
          </a:xfrm>
          <a:prstGeom prst="rightArrow">
            <a:avLst>
              <a:gd name="adj1" fmla="val 36384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1EFF71-F3B6-4C05-897F-E23F4FFCB023}"/>
              </a:ext>
            </a:extLst>
          </p:cNvPr>
          <p:cNvSpPr txBox="1"/>
          <p:nvPr/>
        </p:nvSpPr>
        <p:spPr>
          <a:xfrm>
            <a:off x="1951096" y="4587445"/>
            <a:ext cx="402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Cl</a:t>
            </a:r>
            <a:r>
              <a:rPr lang="es-ES" sz="1400" b="1" baseline="30000" dirty="0"/>
              <a:t>-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68E1DB-AF44-487D-929F-C1EB2E284F48}"/>
              </a:ext>
            </a:extLst>
          </p:cNvPr>
          <p:cNvSpPr txBox="1"/>
          <p:nvPr/>
        </p:nvSpPr>
        <p:spPr>
          <a:xfrm>
            <a:off x="1721632" y="5267317"/>
            <a:ext cx="78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/>
              <a:t>Saline</a:t>
            </a:r>
            <a:r>
              <a:rPr lang="es-ES" sz="1200" dirty="0"/>
              <a:t> </a:t>
            </a:r>
            <a:r>
              <a:rPr lang="es-ES" sz="1200" b="1" dirty="0" err="1"/>
              <a:t>Chamber</a:t>
            </a:r>
            <a:endParaRPr lang="es-ES" sz="1400" b="1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68677AD-EA1F-49A4-AE04-FC8B119FEFDA}"/>
              </a:ext>
            </a:extLst>
          </p:cNvPr>
          <p:cNvSpPr/>
          <p:nvPr/>
        </p:nvSpPr>
        <p:spPr>
          <a:xfrm rot="16200000">
            <a:off x="2006771" y="5131480"/>
            <a:ext cx="209578" cy="165356"/>
          </a:xfrm>
          <a:prstGeom prst="rightArrow">
            <a:avLst>
              <a:gd name="adj1" fmla="val 36384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8CAF76F1-AB99-454A-8344-6CE9D354B660}"/>
              </a:ext>
            </a:extLst>
          </p:cNvPr>
          <p:cNvCxnSpPr>
            <a:cxnSpLocks/>
          </p:cNvCxnSpPr>
          <p:nvPr/>
        </p:nvCxnSpPr>
        <p:spPr>
          <a:xfrm>
            <a:off x="870720" y="2126962"/>
            <a:ext cx="1188000" cy="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7BACA10E-A3D0-4691-9742-E0CC233C9B15}"/>
              </a:ext>
            </a:extLst>
          </p:cNvPr>
          <p:cNvCxnSpPr>
            <a:cxnSpLocks/>
          </p:cNvCxnSpPr>
          <p:nvPr/>
        </p:nvCxnSpPr>
        <p:spPr>
          <a:xfrm>
            <a:off x="2153745" y="2127069"/>
            <a:ext cx="118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5587A510-2B21-4C4A-BE3D-0796D833E309}"/>
              </a:ext>
            </a:extLst>
          </p:cNvPr>
          <p:cNvCxnSpPr>
            <a:cxnSpLocks/>
          </p:cNvCxnSpPr>
          <p:nvPr/>
        </p:nvCxnSpPr>
        <p:spPr>
          <a:xfrm flipH="1">
            <a:off x="2147548" y="2043302"/>
            <a:ext cx="3747" cy="18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3EFC7DF7-55CF-4242-81F3-5893012E6733}"/>
              </a:ext>
            </a:extLst>
          </p:cNvPr>
          <p:cNvCxnSpPr>
            <a:cxnSpLocks/>
          </p:cNvCxnSpPr>
          <p:nvPr/>
        </p:nvCxnSpPr>
        <p:spPr>
          <a:xfrm flipH="1">
            <a:off x="2065481" y="1990502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uadroTexto 98">
            <a:extLst>
              <a:ext uri="{FF2B5EF4-FFF2-40B4-BE49-F238E27FC236}">
                <a16:creationId xmlns:a16="http://schemas.microsoft.com/office/drawing/2014/main" id="{F37C63FC-6A68-4763-99FF-791620808027}"/>
              </a:ext>
            </a:extLst>
          </p:cNvPr>
          <p:cNvSpPr txBox="1"/>
          <p:nvPr/>
        </p:nvSpPr>
        <p:spPr>
          <a:xfrm>
            <a:off x="2740379" y="1866130"/>
            <a:ext cx="32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1F4372A6-024C-44FC-AD41-B050E02F01C3}"/>
              </a:ext>
            </a:extLst>
          </p:cNvPr>
          <p:cNvSpPr txBox="1"/>
          <p:nvPr/>
        </p:nvSpPr>
        <p:spPr>
          <a:xfrm>
            <a:off x="1200896" y="1871699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F0F2EC59-1132-4D53-9528-C90178568EAD}"/>
              </a:ext>
            </a:extLst>
          </p:cNvPr>
          <p:cNvGrpSpPr/>
          <p:nvPr/>
        </p:nvGrpSpPr>
        <p:grpSpPr>
          <a:xfrm>
            <a:off x="4735194" y="2607248"/>
            <a:ext cx="3491198" cy="2767804"/>
            <a:chOff x="2900720" y="2351806"/>
            <a:chExt cx="3491198" cy="2767804"/>
          </a:xfrm>
        </p:grpSpPr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CA722BB7-6E24-46A3-8AED-509515900030}"/>
                </a:ext>
              </a:extLst>
            </p:cNvPr>
            <p:cNvSpPr txBox="1"/>
            <p:nvPr/>
          </p:nvSpPr>
          <p:spPr>
            <a:xfrm>
              <a:off x="4238544" y="4842611"/>
              <a:ext cx="595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CEM</a:t>
              </a:r>
            </a:p>
          </p:txBody>
        </p:sp>
        <p:grpSp>
          <p:nvGrpSpPr>
            <p:cNvPr id="121" name="Grupo 120">
              <a:extLst>
                <a:ext uri="{FF2B5EF4-FFF2-40B4-BE49-F238E27FC236}">
                  <a16:creationId xmlns:a16="http://schemas.microsoft.com/office/drawing/2014/main" id="{0392794E-322C-4F81-86ED-9140319F8F80}"/>
                </a:ext>
              </a:extLst>
            </p:cNvPr>
            <p:cNvGrpSpPr/>
            <p:nvPr/>
          </p:nvGrpSpPr>
          <p:grpSpPr>
            <a:xfrm>
              <a:off x="2900720" y="2351806"/>
              <a:ext cx="3491198" cy="2754662"/>
              <a:chOff x="3162022" y="2523256"/>
              <a:chExt cx="3491198" cy="2754662"/>
            </a:xfrm>
          </p:grpSpPr>
          <p:sp>
            <p:nvSpPr>
              <p:cNvPr id="126" name="Rectángulo 125">
                <a:extLst>
                  <a:ext uri="{FF2B5EF4-FFF2-40B4-BE49-F238E27FC236}">
                    <a16:creationId xmlns:a16="http://schemas.microsoft.com/office/drawing/2014/main" id="{29E20A12-EC93-4D2B-8696-DFC9FA6E6018}"/>
                  </a:ext>
                </a:extLst>
              </p:cNvPr>
              <p:cNvSpPr/>
              <p:nvPr/>
            </p:nvSpPr>
            <p:spPr>
              <a:xfrm>
                <a:off x="3458470" y="2523256"/>
                <a:ext cx="1288818" cy="2485552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upo 126">
                <a:extLst>
                  <a:ext uri="{FF2B5EF4-FFF2-40B4-BE49-F238E27FC236}">
                    <a16:creationId xmlns:a16="http://schemas.microsoft.com/office/drawing/2014/main" id="{1D090EC8-70A6-41BB-9FD9-561A047B5038}"/>
                  </a:ext>
                </a:extLst>
              </p:cNvPr>
              <p:cNvGrpSpPr/>
              <p:nvPr/>
            </p:nvGrpSpPr>
            <p:grpSpPr>
              <a:xfrm>
                <a:off x="3162022" y="2523525"/>
                <a:ext cx="3491198" cy="2754393"/>
                <a:chOff x="3169166" y="2523525"/>
                <a:chExt cx="3491198" cy="2754393"/>
              </a:xfrm>
            </p:grpSpPr>
            <p:grpSp>
              <p:nvGrpSpPr>
                <p:cNvPr id="129" name="Grupo 128">
                  <a:extLst>
                    <a:ext uri="{FF2B5EF4-FFF2-40B4-BE49-F238E27FC236}">
                      <a16:creationId xmlns:a16="http://schemas.microsoft.com/office/drawing/2014/main" id="{3B4F266B-6611-4075-B63E-1159C96CB362}"/>
                    </a:ext>
                  </a:extLst>
                </p:cNvPr>
                <p:cNvGrpSpPr/>
                <p:nvPr/>
              </p:nvGrpSpPr>
              <p:grpSpPr>
                <a:xfrm>
                  <a:off x="3169166" y="2523525"/>
                  <a:ext cx="3491198" cy="2754393"/>
                  <a:chOff x="3232666" y="2523525"/>
                  <a:chExt cx="3491198" cy="2754393"/>
                </a:xfrm>
              </p:grpSpPr>
              <p:sp>
                <p:nvSpPr>
                  <p:cNvPr id="131" name="Rectángulo 130">
                    <a:extLst>
                      <a:ext uri="{FF2B5EF4-FFF2-40B4-BE49-F238E27FC236}">
                        <a16:creationId xmlns:a16="http://schemas.microsoft.com/office/drawing/2014/main" id="{B00CFBB6-A2AE-49BE-9C44-6BD06E319DB0}"/>
                      </a:ext>
                    </a:extLst>
                  </p:cNvPr>
                  <p:cNvSpPr/>
                  <p:nvPr/>
                </p:nvSpPr>
                <p:spPr>
                  <a:xfrm>
                    <a:off x="5941474" y="2523525"/>
                    <a:ext cx="45719" cy="248066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2" name="Grupo 131">
                    <a:extLst>
                      <a:ext uri="{FF2B5EF4-FFF2-40B4-BE49-F238E27FC236}">
                        <a16:creationId xmlns:a16="http://schemas.microsoft.com/office/drawing/2014/main" id="{533345B7-057A-4074-95DF-4D86667A6880}"/>
                      </a:ext>
                    </a:extLst>
                  </p:cNvPr>
                  <p:cNvGrpSpPr/>
                  <p:nvPr/>
                </p:nvGrpSpPr>
                <p:grpSpPr>
                  <a:xfrm>
                    <a:off x="3232666" y="2523525"/>
                    <a:ext cx="3491198" cy="2754393"/>
                    <a:chOff x="6079927" y="2619619"/>
                    <a:chExt cx="3491198" cy="2754393"/>
                  </a:xfrm>
                </p:grpSpPr>
                <p:grpSp>
                  <p:nvGrpSpPr>
                    <p:cNvPr id="133" name="Grupo 132">
                      <a:extLst>
                        <a:ext uri="{FF2B5EF4-FFF2-40B4-BE49-F238E27FC236}">
                          <a16:creationId xmlns:a16="http://schemas.microsoft.com/office/drawing/2014/main" id="{65D7DC06-A2C9-4351-ADEC-0D010C43F3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9927" y="2619619"/>
                      <a:ext cx="3326771" cy="2754393"/>
                      <a:chOff x="6079927" y="2619619"/>
                      <a:chExt cx="3326771" cy="2754393"/>
                    </a:xfrm>
                  </p:grpSpPr>
                  <p:grpSp>
                    <p:nvGrpSpPr>
                      <p:cNvPr id="165" name="Grupo 164">
                        <a:extLst>
                          <a:ext uri="{FF2B5EF4-FFF2-40B4-BE49-F238E27FC236}">
                            <a16:creationId xmlns:a16="http://schemas.microsoft.com/office/drawing/2014/main" id="{F58F35B5-3BD8-4DF9-99D3-66D61CAA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88769" y="2619619"/>
                        <a:ext cx="2655248" cy="2485283"/>
                        <a:chOff x="3765457" y="2393697"/>
                        <a:chExt cx="2655248" cy="2485283"/>
                      </a:xfrm>
                    </p:grpSpPr>
                    <p:grpSp>
                      <p:nvGrpSpPr>
                        <p:cNvPr id="169" name="Grupo 168">
                          <a:extLst>
                            <a:ext uri="{FF2B5EF4-FFF2-40B4-BE49-F238E27FC236}">
                              <a16:creationId xmlns:a16="http://schemas.microsoft.com/office/drawing/2014/main" id="{29258851-7A45-443F-A4B7-B264F7496C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041916" y="2393698"/>
                          <a:ext cx="1308089" cy="2485282"/>
                          <a:chOff x="5108144" y="2393698"/>
                          <a:chExt cx="1499920" cy="2485282"/>
                        </a:xfrm>
                      </p:grpSpPr>
                      <p:sp>
                        <p:nvSpPr>
                          <p:cNvPr id="175" name="Rectángulo 174">
                            <a:extLst>
                              <a:ext uri="{FF2B5EF4-FFF2-40B4-BE49-F238E27FC236}">
                                <a16:creationId xmlns:a16="http://schemas.microsoft.com/office/drawing/2014/main" id="{E6751BD6-7883-43D0-8557-B297D42D8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186824" y="2393699"/>
                            <a:ext cx="1421240" cy="2485281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6" name="Rectángulo 175">
                            <a:extLst>
                              <a:ext uri="{FF2B5EF4-FFF2-40B4-BE49-F238E27FC236}">
                                <a16:creationId xmlns:a16="http://schemas.microsoft.com/office/drawing/2014/main" id="{D87D5687-72E7-45FA-945B-186069D364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108144" y="2393698"/>
                            <a:ext cx="71369" cy="2485281"/>
                          </a:xfrm>
                          <a:prstGeom prst="rect">
                            <a:avLst/>
                          </a:prstGeom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n w="1905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0" name="Grupo 169">
                          <a:extLst>
                            <a:ext uri="{FF2B5EF4-FFF2-40B4-BE49-F238E27FC236}">
                              <a16:creationId xmlns:a16="http://schemas.microsoft.com/office/drawing/2014/main" id="{536F32BE-B13E-4A30-8EF5-7B359F93AB2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10102" y="2393697"/>
                          <a:ext cx="210603" cy="2480662"/>
                          <a:chOff x="6582882" y="2393696"/>
                          <a:chExt cx="210603" cy="2480662"/>
                        </a:xfrm>
                      </p:grpSpPr>
                      <p:sp>
                        <p:nvSpPr>
                          <p:cNvPr id="172" name="Rectángulo 171">
                            <a:extLst>
                              <a:ext uri="{FF2B5EF4-FFF2-40B4-BE49-F238E27FC236}">
                                <a16:creationId xmlns:a16="http://schemas.microsoft.com/office/drawing/2014/main" id="{79E15A01-C6F7-4C15-AE66-794BDF4DB9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82882" y="2393697"/>
                            <a:ext cx="164850" cy="2480661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 w="1905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3" name="Rectángulo 172">
                            <a:extLst>
                              <a:ext uri="{FF2B5EF4-FFF2-40B4-BE49-F238E27FC236}">
                                <a16:creationId xmlns:a16="http://schemas.microsoft.com/office/drawing/2014/main" id="{4E92C7C0-15AD-46BF-B352-F0EF66957B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47766" y="2393696"/>
                            <a:ext cx="45719" cy="2480661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71" name="Rectángulo 170">
                          <a:extLst>
                            <a:ext uri="{FF2B5EF4-FFF2-40B4-BE49-F238E27FC236}">
                              <a16:creationId xmlns:a16="http://schemas.microsoft.com/office/drawing/2014/main" id="{F639AE64-10F4-42BA-9496-691922C1CA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65457" y="2400471"/>
                          <a:ext cx="153340" cy="247062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 w="190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66" name="CuadroTexto 165">
                        <a:extLst>
                          <a:ext uri="{FF2B5EF4-FFF2-40B4-BE49-F238E27FC236}">
                            <a16:creationId xmlns:a16="http://schemas.microsoft.com/office/drawing/2014/main" id="{FD7B3DCB-5FBF-4363-B91F-D6C1ABC5D7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79927" y="5095652"/>
                        <a:ext cx="70726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ES" sz="1200" b="1" dirty="0" err="1"/>
                          <a:t>Anode</a:t>
                        </a:r>
                        <a:endParaRPr lang="es-ES" sz="1400" b="1" dirty="0"/>
                      </a:p>
                    </p:txBody>
                  </p:sp>
                  <p:sp>
                    <p:nvSpPr>
                      <p:cNvPr id="167" name="CuadroTexto 166">
                        <a:extLst>
                          <a:ext uri="{FF2B5EF4-FFF2-40B4-BE49-F238E27FC236}">
                            <a16:creationId xmlns:a16="http://schemas.microsoft.com/office/drawing/2014/main" id="{2F7433F1-45E0-47ED-A0EF-B65D4BF605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41639" y="5097013"/>
                        <a:ext cx="96505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ES" sz="1200" b="1" dirty="0"/>
                          <a:t>Air-</a:t>
                        </a:r>
                        <a:r>
                          <a:rPr lang="es-ES" sz="1200" b="1" dirty="0" err="1"/>
                          <a:t>Cathode</a:t>
                        </a:r>
                        <a:endParaRPr lang="es-ES" sz="1400" b="1" dirty="0"/>
                      </a:p>
                    </p:txBody>
                  </p:sp>
                </p:grpSp>
                <p:sp>
                  <p:nvSpPr>
                    <p:cNvPr id="138" name="CuadroTexto 137">
                      <a:extLst>
                        <a:ext uri="{FF2B5EF4-FFF2-40B4-BE49-F238E27FC236}">
                          <a16:creationId xmlns:a16="http://schemas.microsoft.com/office/drawing/2014/main" id="{C07ECA58-36C7-4406-BF88-547AE5120E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2754" y="4134368"/>
                      <a:ext cx="5708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/>
                        <a:t>O.M.</a:t>
                      </a:r>
                    </a:p>
                  </p:txBody>
                </p:sp>
                <p:sp>
                  <p:nvSpPr>
                    <p:cNvPr id="139" name="Flecha: curvada hacia la derecha 138">
                      <a:extLst>
                        <a:ext uri="{FF2B5EF4-FFF2-40B4-BE49-F238E27FC236}">
                          <a16:creationId xmlns:a16="http://schemas.microsoft.com/office/drawing/2014/main" id="{51A3DC8B-DA5F-4334-9392-C257B6F90A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46449" y="3246246"/>
                      <a:ext cx="270652" cy="1073150"/>
                    </a:xfrm>
                    <a:prstGeom prst="curvedRightArrow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2" name="CuadroTexto 141">
                      <a:extLst>
                        <a:ext uri="{FF2B5EF4-FFF2-40B4-BE49-F238E27FC236}">
                          <a16:creationId xmlns:a16="http://schemas.microsoft.com/office/drawing/2014/main" id="{B5E591A0-A775-431E-B97A-3A2089B75A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522" y="3029397"/>
                      <a:ext cx="33342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s-ES" sz="1600" b="1" baseline="30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CuadroTexto 142">
                      <a:extLst>
                        <a:ext uri="{FF2B5EF4-FFF2-40B4-BE49-F238E27FC236}">
                          <a16:creationId xmlns:a16="http://schemas.microsoft.com/office/drawing/2014/main" id="{F344B04E-E60F-441E-AA39-48F22381A6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93035" y="3659576"/>
                      <a:ext cx="5215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/>
                        <a:t>H</a:t>
                      </a:r>
                      <a:r>
                        <a:rPr lang="es-ES" sz="1200" baseline="-25000" dirty="0"/>
                        <a:t>2</a:t>
                      </a:r>
                      <a:r>
                        <a:rPr lang="es-ES" sz="1200" dirty="0"/>
                        <a:t>O </a:t>
                      </a:r>
                      <a:endParaRPr lang="es-ES" sz="1200" baseline="30000" dirty="0"/>
                    </a:p>
                  </p:txBody>
                </p:sp>
                <p:sp>
                  <p:nvSpPr>
                    <p:cNvPr id="144" name="CuadroTexto 143">
                      <a:extLst>
                        <a:ext uri="{FF2B5EF4-FFF2-40B4-BE49-F238E27FC236}">
                          <a16:creationId xmlns:a16="http://schemas.microsoft.com/office/drawing/2014/main" id="{31B6F046-30CD-48A2-9F39-66271CFA69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33141" y="3662167"/>
                      <a:ext cx="3379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/>
                        <a:t>O</a:t>
                      </a:r>
                      <a:r>
                        <a:rPr lang="es-ES" sz="1200" baseline="-25000" dirty="0"/>
                        <a:t>2</a:t>
                      </a:r>
                    </a:p>
                  </p:txBody>
                </p:sp>
                <p:sp>
                  <p:nvSpPr>
                    <p:cNvPr id="145" name="Flecha: a la derecha 144">
                      <a:extLst>
                        <a:ext uri="{FF2B5EF4-FFF2-40B4-BE49-F238E27FC236}">
                          <a16:creationId xmlns:a16="http://schemas.microsoft.com/office/drawing/2014/main" id="{04FA241A-EA8B-4A3F-AC36-904198FE6D1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814968" y="3722915"/>
                      <a:ext cx="449248" cy="150324"/>
                    </a:xfrm>
                    <a:prstGeom prst="rightArrow">
                      <a:avLst>
                        <a:gd name="adj1" fmla="val 36384"/>
                        <a:gd name="adj2" fmla="val 5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6" name="Flecha: doblada 145">
                      <a:extLst>
                        <a:ext uri="{FF2B5EF4-FFF2-40B4-BE49-F238E27FC236}">
                          <a16:creationId xmlns:a16="http://schemas.microsoft.com/office/drawing/2014/main" id="{4A800AC3-E142-4AC4-861D-F347619871A4}"/>
                        </a:ext>
                      </a:extLst>
                    </p:cNvPr>
                    <p:cNvSpPr/>
                    <p:nvPr/>
                  </p:nvSpPr>
                  <p:spPr>
                    <a:xfrm rot="16978378" flipV="1">
                      <a:off x="8687923" y="3807349"/>
                      <a:ext cx="255648" cy="281440"/>
                    </a:xfrm>
                    <a:prstGeom prst="bentArrow">
                      <a:avLst>
                        <a:gd name="adj1" fmla="val 14986"/>
                        <a:gd name="adj2" fmla="val 20476"/>
                        <a:gd name="adj3" fmla="val 38130"/>
                        <a:gd name="adj4" fmla="val 4375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7" name="CuadroTexto 146">
                      <a:extLst>
                        <a:ext uri="{FF2B5EF4-FFF2-40B4-BE49-F238E27FC236}">
                          <a16:creationId xmlns:a16="http://schemas.microsoft.com/office/drawing/2014/main" id="{1CBD1B18-73EB-454B-963F-957FF9F1BE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90334" y="3861549"/>
                      <a:ext cx="3749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/>
                        <a:t>H</a:t>
                      </a:r>
                      <a:r>
                        <a:rPr lang="es-ES" sz="1200" baseline="30000" dirty="0"/>
                        <a:t>+</a:t>
                      </a:r>
                      <a:r>
                        <a:rPr lang="es-ES" sz="1000" dirty="0"/>
                        <a:t> </a:t>
                      </a:r>
                      <a:endParaRPr lang="es-ES" sz="1000" baseline="30000" dirty="0"/>
                    </a:p>
                  </p:txBody>
                </p:sp>
                <p:sp>
                  <p:nvSpPr>
                    <p:cNvPr id="148" name="Estrella: 10 puntas 147">
                      <a:extLst>
                        <a:ext uri="{FF2B5EF4-FFF2-40B4-BE49-F238E27FC236}">
                          <a16:creationId xmlns:a16="http://schemas.microsoft.com/office/drawing/2014/main" id="{CE8FA316-CE29-44A0-8F5A-9D42AFC286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175" y="440932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49" name="Estrella: 10 puntas 148">
                      <a:extLst>
                        <a:ext uri="{FF2B5EF4-FFF2-40B4-BE49-F238E27FC236}">
                          <a16:creationId xmlns:a16="http://schemas.microsoft.com/office/drawing/2014/main" id="{9C8EA07B-98B8-4A3C-AF64-2D4011296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0575" y="456172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0" name="Estrella: 10 puntas 149">
                      <a:extLst>
                        <a:ext uri="{FF2B5EF4-FFF2-40B4-BE49-F238E27FC236}">
                          <a16:creationId xmlns:a16="http://schemas.microsoft.com/office/drawing/2014/main" id="{6E2E8466-18B4-4C47-B390-E05CF4306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825" y="468237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1" name="Estrella: 10 puntas 150">
                      <a:extLst>
                        <a:ext uri="{FF2B5EF4-FFF2-40B4-BE49-F238E27FC236}">
                          <a16:creationId xmlns:a16="http://schemas.microsoft.com/office/drawing/2014/main" id="{171AB936-AA8A-4561-B214-99356457B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4426" y="416802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2" name="Estrella: 10 puntas 151">
                      <a:extLst>
                        <a:ext uri="{FF2B5EF4-FFF2-40B4-BE49-F238E27FC236}">
                          <a16:creationId xmlns:a16="http://schemas.microsoft.com/office/drawing/2014/main" id="{E3952A13-0833-460A-AAFC-2B31038E92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326" y="432042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3" name="Estrella: 10 puntas 152">
                      <a:extLst>
                        <a:ext uri="{FF2B5EF4-FFF2-40B4-BE49-F238E27FC236}">
                          <a16:creationId xmlns:a16="http://schemas.microsoft.com/office/drawing/2014/main" id="{521FD45E-5758-4452-BD8C-18C4BDB2E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1706" y="4014882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4" name="Estrella: 10 puntas 153">
                      <a:extLst>
                        <a:ext uri="{FF2B5EF4-FFF2-40B4-BE49-F238E27FC236}">
                          <a16:creationId xmlns:a16="http://schemas.microsoft.com/office/drawing/2014/main" id="{E7DF3316-75EC-4C3F-92D5-109776B9B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075" y="3838541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5" name="Estrella: 10 puntas 154">
                      <a:extLst>
                        <a:ext uri="{FF2B5EF4-FFF2-40B4-BE49-F238E27FC236}">
                          <a16:creationId xmlns:a16="http://schemas.microsoft.com/office/drawing/2014/main" id="{BDBE3B81-F937-4E11-AD49-78B7DCC1F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1705" y="310108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6" name="Estrella: 10 puntas 155">
                      <a:extLst>
                        <a:ext uri="{FF2B5EF4-FFF2-40B4-BE49-F238E27FC236}">
                          <a16:creationId xmlns:a16="http://schemas.microsoft.com/office/drawing/2014/main" id="{A41784DC-65F0-4DEA-B6EC-BE4A84492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5259" y="3278431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7" name="Estrella: 10 puntas 156">
                      <a:extLst>
                        <a:ext uri="{FF2B5EF4-FFF2-40B4-BE49-F238E27FC236}">
                          <a16:creationId xmlns:a16="http://schemas.microsoft.com/office/drawing/2014/main" id="{08D60648-007E-4CD8-9E9C-264406C94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2301" y="3425529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8" name="Estrella: 10 puntas 157">
                      <a:extLst>
                        <a:ext uri="{FF2B5EF4-FFF2-40B4-BE49-F238E27FC236}">
                          <a16:creationId xmlns:a16="http://schemas.microsoft.com/office/drawing/2014/main" id="{0584EFC7-AACE-4D3C-933B-1A3E724B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1705" y="3582474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59" name="Estrella: 10 puntas 158">
                      <a:extLst>
                        <a:ext uri="{FF2B5EF4-FFF2-40B4-BE49-F238E27FC236}">
                          <a16:creationId xmlns:a16="http://schemas.microsoft.com/office/drawing/2014/main" id="{CB11AB3A-598A-4B9A-82BD-07818E529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8690" y="3672696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60" name="Estrella: 10 puntas 159">
                      <a:extLst>
                        <a:ext uri="{FF2B5EF4-FFF2-40B4-BE49-F238E27FC236}">
                          <a16:creationId xmlns:a16="http://schemas.microsoft.com/office/drawing/2014/main" id="{5C2BDBF4-1F55-4744-8D23-CA75E4538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814" y="2963192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61" name="Estrella: 10 puntas 160">
                      <a:extLst>
                        <a:ext uri="{FF2B5EF4-FFF2-40B4-BE49-F238E27FC236}">
                          <a16:creationId xmlns:a16="http://schemas.microsoft.com/office/drawing/2014/main" id="{DF32CC34-FC93-452D-B3C1-C64865B176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8690" y="3889078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62" name="Estrella: 10 puntas 161">
                      <a:extLst>
                        <a:ext uri="{FF2B5EF4-FFF2-40B4-BE49-F238E27FC236}">
                          <a16:creationId xmlns:a16="http://schemas.microsoft.com/office/drawing/2014/main" id="{20C6BFAE-FAAD-4570-8DAB-76DEB4894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6150" y="3183258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63" name="Estrella: 10 puntas 162">
                      <a:extLst>
                        <a:ext uri="{FF2B5EF4-FFF2-40B4-BE49-F238E27FC236}">
                          <a16:creationId xmlns:a16="http://schemas.microsoft.com/office/drawing/2014/main" id="{33854F2E-5DCE-43F3-B8A6-9DFCBB31E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1705" y="2798734"/>
                      <a:ext cx="64249" cy="153889"/>
                    </a:xfrm>
                    <a:prstGeom prst="star10">
                      <a:avLst/>
                    </a:prstGeom>
                    <a:solidFill>
                      <a:schemeClr val="accent2"/>
                    </a:solidFill>
                    <a:ln w="190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64" name="CuadroTexto 163">
                      <a:extLst>
                        <a:ext uri="{FF2B5EF4-FFF2-40B4-BE49-F238E27FC236}">
                          <a16:creationId xmlns:a16="http://schemas.microsoft.com/office/drawing/2014/main" id="{825BFE53-8D4C-41AD-AE4C-DF10AF2495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7788" y="3131967"/>
                      <a:ext cx="5195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1200" dirty="0"/>
                        <a:t>CO</a:t>
                      </a:r>
                      <a:r>
                        <a:rPr lang="es-ES" sz="1200" baseline="-25000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130" name="Flecha: a la derecha 129">
                  <a:extLst>
                    <a:ext uri="{FF2B5EF4-FFF2-40B4-BE49-F238E27FC236}">
                      <a16:creationId xmlns:a16="http://schemas.microsoft.com/office/drawing/2014/main" id="{7434868E-1440-44DB-8DEE-10A06BE21D96}"/>
                    </a:ext>
                  </a:extLst>
                </p:cNvPr>
                <p:cNvSpPr/>
                <p:nvPr/>
              </p:nvSpPr>
              <p:spPr>
                <a:xfrm rot="5400000">
                  <a:off x="5805804" y="3373253"/>
                  <a:ext cx="449248" cy="129885"/>
                </a:xfrm>
                <a:prstGeom prst="rightArrow">
                  <a:avLst>
                    <a:gd name="adj1" fmla="val 36384"/>
                    <a:gd name="adj2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A2D56954-5A38-44F8-B28C-C0C87727E0A6}"/>
              </a:ext>
            </a:extLst>
          </p:cNvPr>
          <p:cNvGrpSpPr/>
          <p:nvPr/>
        </p:nvGrpSpPr>
        <p:grpSpPr>
          <a:xfrm>
            <a:off x="8949189" y="2617653"/>
            <a:ext cx="3326771" cy="2767804"/>
            <a:chOff x="2900720" y="2351806"/>
            <a:chExt cx="3326771" cy="2767804"/>
          </a:xfrm>
        </p:grpSpPr>
        <p:sp>
          <p:nvSpPr>
            <p:cNvPr id="186" name="CuadroTexto 185">
              <a:extLst>
                <a:ext uri="{FF2B5EF4-FFF2-40B4-BE49-F238E27FC236}">
                  <a16:creationId xmlns:a16="http://schemas.microsoft.com/office/drawing/2014/main" id="{8A5E8DA5-2BB4-4D0C-859B-EE21BB585291}"/>
                </a:ext>
              </a:extLst>
            </p:cNvPr>
            <p:cNvSpPr txBox="1"/>
            <p:nvPr/>
          </p:nvSpPr>
          <p:spPr>
            <a:xfrm>
              <a:off x="4238544" y="4842611"/>
              <a:ext cx="595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CEM</a:t>
              </a:r>
            </a:p>
          </p:txBody>
        </p:sp>
        <p:grpSp>
          <p:nvGrpSpPr>
            <p:cNvPr id="188" name="Grupo 187">
              <a:extLst>
                <a:ext uri="{FF2B5EF4-FFF2-40B4-BE49-F238E27FC236}">
                  <a16:creationId xmlns:a16="http://schemas.microsoft.com/office/drawing/2014/main" id="{1E0F1703-8E6F-4021-B9F4-D7DAADBA889A}"/>
                </a:ext>
              </a:extLst>
            </p:cNvPr>
            <p:cNvGrpSpPr/>
            <p:nvPr/>
          </p:nvGrpSpPr>
          <p:grpSpPr>
            <a:xfrm>
              <a:off x="2900720" y="2351806"/>
              <a:ext cx="3326771" cy="2754662"/>
              <a:chOff x="3162022" y="2523256"/>
              <a:chExt cx="3326771" cy="2754662"/>
            </a:xfrm>
          </p:grpSpPr>
          <p:sp>
            <p:nvSpPr>
              <p:cNvPr id="193" name="Rectángulo 192">
                <a:extLst>
                  <a:ext uri="{FF2B5EF4-FFF2-40B4-BE49-F238E27FC236}">
                    <a16:creationId xmlns:a16="http://schemas.microsoft.com/office/drawing/2014/main" id="{A447370E-2848-44BD-9D16-A07E855B052B}"/>
                  </a:ext>
                </a:extLst>
              </p:cNvPr>
              <p:cNvSpPr/>
              <p:nvPr/>
            </p:nvSpPr>
            <p:spPr>
              <a:xfrm>
                <a:off x="3458470" y="2523256"/>
                <a:ext cx="1288818" cy="2485552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4" name="Grupo 193">
                <a:extLst>
                  <a:ext uri="{FF2B5EF4-FFF2-40B4-BE49-F238E27FC236}">
                    <a16:creationId xmlns:a16="http://schemas.microsoft.com/office/drawing/2014/main" id="{C677FC7F-6516-44A5-9192-DD1A76355D25}"/>
                  </a:ext>
                </a:extLst>
              </p:cNvPr>
              <p:cNvGrpSpPr/>
              <p:nvPr/>
            </p:nvGrpSpPr>
            <p:grpSpPr>
              <a:xfrm>
                <a:off x="3162022" y="2523525"/>
                <a:ext cx="3326771" cy="2754393"/>
                <a:chOff x="3169166" y="2523525"/>
                <a:chExt cx="3326771" cy="2754393"/>
              </a:xfrm>
            </p:grpSpPr>
            <p:grpSp>
              <p:nvGrpSpPr>
                <p:cNvPr id="198" name="Grupo 197">
                  <a:extLst>
                    <a:ext uri="{FF2B5EF4-FFF2-40B4-BE49-F238E27FC236}">
                      <a16:creationId xmlns:a16="http://schemas.microsoft.com/office/drawing/2014/main" id="{12FE5609-6C7C-47A1-BF74-03A15C2100B9}"/>
                    </a:ext>
                  </a:extLst>
                </p:cNvPr>
                <p:cNvGrpSpPr/>
                <p:nvPr/>
              </p:nvGrpSpPr>
              <p:grpSpPr>
                <a:xfrm>
                  <a:off x="3169166" y="2523525"/>
                  <a:ext cx="3326771" cy="2754393"/>
                  <a:chOff x="6079927" y="2619619"/>
                  <a:chExt cx="3326771" cy="2754393"/>
                </a:xfrm>
              </p:grpSpPr>
              <p:grpSp>
                <p:nvGrpSpPr>
                  <p:cNvPr id="199" name="Grupo 198">
                    <a:extLst>
                      <a:ext uri="{FF2B5EF4-FFF2-40B4-BE49-F238E27FC236}">
                        <a16:creationId xmlns:a16="http://schemas.microsoft.com/office/drawing/2014/main" id="{E21227EC-D2E6-4C9F-883C-DF9FD0200D67}"/>
                      </a:ext>
                    </a:extLst>
                  </p:cNvPr>
                  <p:cNvGrpSpPr/>
                  <p:nvPr/>
                </p:nvGrpSpPr>
                <p:grpSpPr>
                  <a:xfrm>
                    <a:off x="6079927" y="2619619"/>
                    <a:ext cx="3326771" cy="2754393"/>
                    <a:chOff x="6079927" y="2619619"/>
                    <a:chExt cx="3326771" cy="2754393"/>
                  </a:xfrm>
                </p:grpSpPr>
                <p:grpSp>
                  <p:nvGrpSpPr>
                    <p:cNvPr id="231" name="Grupo 230">
                      <a:extLst>
                        <a:ext uri="{FF2B5EF4-FFF2-40B4-BE49-F238E27FC236}">
                          <a16:creationId xmlns:a16="http://schemas.microsoft.com/office/drawing/2014/main" id="{6799DC45-A99E-4976-B798-8FEEAB4527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8769" y="2619619"/>
                      <a:ext cx="2655248" cy="2485283"/>
                      <a:chOff x="3765457" y="2393697"/>
                      <a:chExt cx="2655248" cy="2485283"/>
                    </a:xfrm>
                  </p:grpSpPr>
                  <p:grpSp>
                    <p:nvGrpSpPr>
                      <p:cNvPr id="234" name="Grupo 233">
                        <a:extLst>
                          <a:ext uri="{FF2B5EF4-FFF2-40B4-BE49-F238E27FC236}">
                            <a16:creationId xmlns:a16="http://schemas.microsoft.com/office/drawing/2014/main" id="{7FA22207-06E0-43B2-8B87-4B2E6DE01D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041916" y="2393698"/>
                        <a:ext cx="1308089" cy="2485282"/>
                        <a:chOff x="5108144" y="2393698"/>
                        <a:chExt cx="1499920" cy="2485282"/>
                      </a:xfrm>
                    </p:grpSpPr>
                    <p:sp>
                      <p:nvSpPr>
                        <p:cNvPr id="239" name="Rectángulo 238">
                          <a:extLst>
                            <a:ext uri="{FF2B5EF4-FFF2-40B4-BE49-F238E27FC236}">
                              <a16:creationId xmlns:a16="http://schemas.microsoft.com/office/drawing/2014/main" id="{9C28889A-8290-47E8-A181-235311355B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86824" y="2393699"/>
                          <a:ext cx="1421240" cy="2485281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0" name="Rectángulo 239">
                          <a:extLst>
                            <a:ext uri="{FF2B5EF4-FFF2-40B4-BE49-F238E27FC236}">
                              <a16:creationId xmlns:a16="http://schemas.microsoft.com/office/drawing/2014/main" id="{FFA71D13-AB79-49E2-89B4-A65078C37B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8144" y="2393698"/>
                          <a:ext cx="71369" cy="2485281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190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35" name="Grupo 234">
                        <a:extLst>
                          <a:ext uri="{FF2B5EF4-FFF2-40B4-BE49-F238E27FC236}">
                            <a16:creationId xmlns:a16="http://schemas.microsoft.com/office/drawing/2014/main" id="{F66B74FC-3218-457E-B6CC-1513C84222E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10102" y="2393697"/>
                        <a:ext cx="210603" cy="2480662"/>
                        <a:chOff x="6582882" y="2393696"/>
                        <a:chExt cx="210603" cy="2480662"/>
                      </a:xfrm>
                    </p:grpSpPr>
                    <p:sp>
                      <p:nvSpPr>
                        <p:cNvPr id="237" name="Rectángulo 236">
                          <a:extLst>
                            <a:ext uri="{FF2B5EF4-FFF2-40B4-BE49-F238E27FC236}">
                              <a16:creationId xmlns:a16="http://schemas.microsoft.com/office/drawing/2014/main" id="{C4985730-9E44-4D48-99B5-5746B19BF4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882" y="2393697"/>
                          <a:ext cx="164850" cy="2480661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 w="190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8" name="Rectángulo 237">
                          <a:extLst>
                            <a:ext uri="{FF2B5EF4-FFF2-40B4-BE49-F238E27FC236}">
                              <a16:creationId xmlns:a16="http://schemas.microsoft.com/office/drawing/2014/main" id="{842B78A8-BE65-4F53-8B3F-2728851BFE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7766" y="2393696"/>
                          <a:ext cx="45719" cy="2480661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36" name="Rectángulo 235">
                        <a:extLst>
                          <a:ext uri="{FF2B5EF4-FFF2-40B4-BE49-F238E27FC236}">
                            <a16:creationId xmlns:a16="http://schemas.microsoft.com/office/drawing/2014/main" id="{5E1C743B-00F4-4F0A-BF3A-36DCA77B79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65457" y="2400471"/>
                        <a:ext cx="153340" cy="247062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 w="190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32" name="CuadroTexto 231">
                      <a:extLst>
                        <a:ext uri="{FF2B5EF4-FFF2-40B4-BE49-F238E27FC236}">
                          <a16:creationId xmlns:a16="http://schemas.microsoft.com/office/drawing/2014/main" id="{A538A5A4-E222-4D01-A520-1024293603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79927" y="5095652"/>
                      <a:ext cx="7072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sz="1200" b="1" dirty="0" err="1"/>
                        <a:t>Anode</a:t>
                      </a:r>
                      <a:endParaRPr lang="es-ES" sz="1400" b="1" dirty="0"/>
                    </a:p>
                  </p:txBody>
                </p:sp>
                <p:sp>
                  <p:nvSpPr>
                    <p:cNvPr id="233" name="CuadroTexto 232">
                      <a:extLst>
                        <a:ext uri="{FF2B5EF4-FFF2-40B4-BE49-F238E27FC236}">
                          <a16:creationId xmlns:a16="http://schemas.microsoft.com/office/drawing/2014/main" id="{8E366D46-5C3F-47D5-8229-7ADFBB345A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41639" y="5097013"/>
                      <a:ext cx="96505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sz="1200" b="1" dirty="0"/>
                        <a:t>Air-</a:t>
                      </a:r>
                      <a:r>
                        <a:rPr lang="es-ES" sz="1200" b="1" dirty="0" err="1"/>
                        <a:t>Cathode</a:t>
                      </a:r>
                      <a:endParaRPr lang="es-ES" sz="1400" b="1" dirty="0"/>
                    </a:p>
                  </p:txBody>
                </p:sp>
              </p:grpSp>
              <p:sp>
                <p:nvSpPr>
                  <p:cNvPr id="204" name="CuadroTexto 203">
                    <a:extLst>
                      <a:ext uri="{FF2B5EF4-FFF2-40B4-BE49-F238E27FC236}">
                        <a16:creationId xmlns:a16="http://schemas.microsoft.com/office/drawing/2014/main" id="{AF1F9423-CE65-439F-AC2C-F1AD9C5CDC22}"/>
                      </a:ext>
                    </a:extLst>
                  </p:cNvPr>
                  <p:cNvSpPr txBox="1"/>
                  <p:nvPr/>
                </p:nvSpPr>
                <p:spPr>
                  <a:xfrm>
                    <a:off x="6752754" y="4134368"/>
                    <a:ext cx="57089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/>
                      <a:t>O.M.</a:t>
                    </a:r>
                  </a:p>
                </p:txBody>
              </p:sp>
              <p:sp>
                <p:nvSpPr>
                  <p:cNvPr id="205" name="Flecha: curvada hacia la derecha 204">
                    <a:extLst>
                      <a:ext uri="{FF2B5EF4-FFF2-40B4-BE49-F238E27FC236}">
                        <a16:creationId xmlns:a16="http://schemas.microsoft.com/office/drawing/2014/main" id="{42B2EF99-8F34-491F-BB92-9443811C3DDB}"/>
                      </a:ext>
                    </a:extLst>
                  </p:cNvPr>
                  <p:cNvSpPr/>
                  <p:nvPr/>
                </p:nvSpPr>
                <p:spPr>
                  <a:xfrm flipV="1">
                    <a:off x="6546449" y="3246246"/>
                    <a:ext cx="270652" cy="1073150"/>
                  </a:xfrm>
                  <a:prstGeom prst="curvedRightArrow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8" name="CuadroTexto 207">
                    <a:extLst>
                      <a:ext uri="{FF2B5EF4-FFF2-40B4-BE49-F238E27FC236}">
                        <a16:creationId xmlns:a16="http://schemas.microsoft.com/office/drawing/2014/main" id="{DAC9D8A3-4CE0-4251-A31F-3D439F257F1C}"/>
                      </a:ext>
                    </a:extLst>
                  </p:cNvPr>
                  <p:cNvSpPr txBox="1"/>
                  <p:nvPr/>
                </p:nvSpPr>
                <p:spPr>
                  <a:xfrm>
                    <a:off x="8755522" y="3029397"/>
                    <a:ext cx="3334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600" dirty="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s-ES" sz="1600" b="1" baseline="30000" dirty="0">
                        <a:solidFill>
                          <a:schemeClr val="bg1"/>
                        </a:solidFill>
                      </a:rPr>
                      <a:t>-</a:t>
                    </a:r>
                    <a:endParaRPr lang="es-ES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4" name="Estrella: 10 puntas 213">
                    <a:extLst>
                      <a:ext uri="{FF2B5EF4-FFF2-40B4-BE49-F238E27FC236}">
                        <a16:creationId xmlns:a16="http://schemas.microsoft.com/office/drawing/2014/main" id="{F3B04860-BD98-41DC-B84E-6B1B13994B95}"/>
                      </a:ext>
                    </a:extLst>
                  </p:cNvPr>
                  <p:cNvSpPr/>
                  <p:nvPr/>
                </p:nvSpPr>
                <p:spPr>
                  <a:xfrm>
                    <a:off x="6525175" y="440932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15" name="Estrella: 10 puntas 214">
                    <a:extLst>
                      <a:ext uri="{FF2B5EF4-FFF2-40B4-BE49-F238E27FC236}">
                        <a16:creationId xmlns:a16="http://schemas.microsoft.com/office/drawing/2014/main" id="{5F24EBB1-C685-432D-BDDF-E31FCD7E3789}"/>
                      </a:ext>
                    </a:extLst>
                  </p:cNvPr>
                  <p:cNvSpPr/>
                  <p:nvPr/>
                </p:nvSpPr>
                <p:spPr>
                  <a:xfrm>
                    <a:off x="6550575" y="456172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16" name="Estrella: 10 puntas 215">
                    <a:extLst>
                      <a:ext uri="{FF2B5EF4-FFF2-40B4-BE49-F238E27FC236}">
                        <a16:creationId xmlns:a16="http://schemas.microsoft.com/office/drawing/2014/main" id="{5D3F7091-F7D7-4560-A16A-E651052E2B89}"/>
                      </a:ext>
                    </a:extLst>
                  </p:cNvPr>
                  <p:cNvSpPr/>
                  <p:nvPr/>
                </p:nvSpPr>
                <p:spPr>
                  <a:xfrm>
                    <a:off x="6518825" y="468237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17" name="Estrella: 10 puntas 216">
                    <a:extLst>
                      <a:ext uri="{FF2B5EF4-FFF2-40B4-BE49-F238E27FC236}">
                        <a16:creationId xmlns:a16="http://schemas.microsoft.com/office/drawing/2014/main" id="{C61334E2-30C4-4B1F-9BC2-CCDBD05F8F17}"/>
                      </a:ext>
                    </a:extLst>
                  </p:cNvPr>
                  <p:cNvSpPr/>
                  <p:nvPr/>
                </p:nvSpPr>
                <p:spPr>
                  <a:xfrm>
                    <a:off x="6524426" y="416802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18" name="Estrella: 10 puntas 217">
                    <a:extLst>
                      <a:ext uri="{FF2B5EF4-FFF2-40B4-BE49-F238E27FC236}">
                        <a16:creationId xmlns:a16="http://schemas.microsoft.com/office/drawing/2014/main" id="{BE8A641E-B827-46FF-A31C-1B1A7045D0BF}"/>
                      </a:ext>
                    </a:extLst>
                  </p:cNvPr>
                  <p:cNvSpPr/>
                  <p:nvPr/>
                </p:nvSpPr>
                <p:spPr>
                  <a:xfrm>
                    <a:off x="6486326" y="432042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19" name="Estrella: 10 puntas 218">
                    <a:extLst>
                      <a:ext uri="{FF2B5EF4-FFF2-40B4-BE49-F238E27FC236}">
                        <a16:creationId xmlns:a16="http://schemas.microsoft.com/office/drawing/2014/main" id="{6F72656A-BACB-4317-9637-34387C009916}"/>
                      </a:ext>
                    </a:extLst>
                  </p:cNvPr>
                  <p:cNvSpPr/>
                  <p:nvPr/>
                </p:nvSpPr>
                <p:spPr>
                  <a:xfrm>
                    <a:off x="6511706" y="4014882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0" name="Estrella: 10 puntas 219">
                    <a:extLst>
                      <a:ext uri="{FF2B5EF4-FFF2-40B4-BE49-F238E27FC236}">
                        <a16:creationId xmlns:a16="http://schemas.microsoft.com/office/drawing/2014/main" id="{98265C77-8C59-4417-8080-21AFCB203D3A}"/>
                      </a:ext>
                    </a:extLst>
                  </p:cNvPr>
                  <p:cNvSpPr/>
                  <p:nvPr/>
                </p:nvSpPr>
                <p:spPr>
                  <a:xfrm>
                    <a:off x="6518075" y="3838541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1" name="Estrella: 10 puntas 220">
                    <a:extLst>
                      <a:ext uri="{FF2B5EF4-FFF2-40B4-BE49-F238E27FC236}">
                        <a16:creationId xmlns:a16="http://schemas.microsoft.com/office/drawing/2014/main" id="{F6D3B4B6-8A06-43DF-93D6-359C0D78EEDF}"/>
                      </a:ext>
                    </a:extLst>
                  </p:cNvPr>
                  <p:cNvSpPr/>
                  <p:nvPr/>
                </p:nvSpPr>
                <p:spPr>
                  <a:xfrm>
                    <a:off x="6511705" y="310108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2" name="Estrella: 10 puntas 221">
                    <a:extLst>
                      <a:ext uri="{FF2B5EF4-FFF2-40B4-BE49-F238E27FC236}">
                        <a16:creationId xmlns:a16="http://schemas.microsoft.com/office/drawing/2014/main" id="{727D80EE-4A6C-4243-950D-26CD1D89077D}"/>
                      </a:ext>
                    </a:extLst>
                  </p:cNvPr>
                  <p:cNvSpPr/>
                  <p:nvPr/>
                </p:nvSpPr>
                <p:spPr>
                  <a:xfrm>
                    <a:off x="6505259" y="3278431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3" name="Estrella: 10 puntas 222">
                    <a:extLst>
                      <a:ext uri="{FF2B5EF4-FFF2-40B4-BE49-F238E27FC236}">
                        <a16:creationId xmlns:a16="http://schemas.microsoft.com/office/drawing/2014/main" id="{A0ABAA3C-8029-4B8B-BB4B-18A882E05CA4}"/>
                      </a:ext>
                    </a:extLst>
                  </p:cNvPr>
                  <p:cNvSpPr/>
                  <p:nvPr/>
                </p:nvSpPr>
                <p:spPr>
                  <a:xfrm>
                    <a:off x="6492301" y="3425529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4" name="Estrella: 10 puntas 223">
                    <a:extLst>
                      <a:ext uri="{FF2B5EF4-FFF2-40B4-BE49-F238E27FC236}">
                        <a16:creationId xmlns:a16="http://schemas.microsoft.com/office/drawing/2014/main" id="{D1E6765A-1D84-4F9D-AC29-47AE396B8BED}"/>
                      </a:ext>
                    </a:extLst>
                  </p:cNvPr>
                  <p:cNvSpPr/>
                  <p:nvPr/>
                </p:nvSpPr>
                <p:spPr>
                  <a:xfrm>
                    <a:off x="6511705" y="3582474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5" name="Estrella: 10 puntas 224">
                    <a:extLst>
                      <a:ext uri="{FF2B5EF4-FFF2-40B4-BE49-F238E27FC236}">
                        <a16:creationId xmlns:a16="http://schemas.microsoft.com/office/drawing/2014/main" id="{A4884855-C4E4-4495-925E-58FEB285E6F7}"/>
                      </a:ext>
                    </a:extLst>
                  </p:cNvPr>
                  <p:cNvSpPr/>
                  <p:nvPr/>
                </p:nvSpPr>
                <p:spPr>
                  <a:xfrm>
                    <a:off x="6498690" y="3672696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6" name="Estrella: 10 puntas 225">
                    <a:extLst>
                      <a:ext uri="{FF2B5EF4-FFF2-40B4-BE49-F238E27FC236}">
                        <a16:creationId xmlns:a16="http://schemas.microsoft.com/office/drawing/2014/main" id="{7CF38175-EF0F-4F4B-9359-6E0668CF6687}"/>
                      </a:ext>
                    </a:extLst>
                  </p:cNvPr>
                  <p:cNvSpPr/>
                  <p:nvPr/>
                </p:nvSpPr>
                <p:spPr>
                  <a:xfrm>
                    <a:off x="6530814" y="2963192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7" name="Estrella: 10 puntas 226">
                    <a:extLst>
                      <a:ext uri="{FF2B5EF4-FFF2-40B4-BE49-F238E27FC236}">
                        <a16:creationId xmlns:a16="http://schemas.microsoft.com/office/drawing/2014/main" id="{EA9814D4-5B46-4B65-BCB6-717493264AF2}"/>
                      </a:ext>
                    </a:extLst>
                  </p:cNvPr>
                  <p:cNvSpPr/>
                  <p:nvPr/>
                </p:nvSpPr>
                <p:spPr>
                  <a:xfrm>
                    <a:off x="6498690" y="3889078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8" name="Estrella: 10 puntas 227">
                    <a:extLst>
                      <a:ext uri="{FF2B5EF4-FFF2-40B4-BE49-F238E27FC236}">
                        <a16:creationId xmlns:a16="http://schemas.microsoft.com/office/drawing/2014/main" id="{94B25202-1341-432B-8C09-257DDCBAA9EC}"/>
                      </a:ext>
                    </a:extLst>
                  </p:cNvPr>
                  <p:cNvSpPr/>
                  <p:nvPr/>
                </p:nvSpPr>
                <p:spPr>
                  <a:xfrm>
                    <a:off x="6486150" y="3183258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29" name="Estrella: 10 puntas 228">
                    <a:extLst>
                      <a:ext uri="{FF2B5EF4-FFF2-40B4-BE49-F238E27FC236}">
                        <a16:creationId xmlns:a16="http://schemas.microsoft.com/office/drawing/2014/main" id="{E891B1DB-9CD2-42AD-B771-0E8389C858D2}"/>
                      </a:ext>
                    </a:extLst>
                  </p:cNvPr>
                  <p:cNvSpPr/>
                  <p:nvPr/>
                </p:nvSpPr>
                <p:spPr>
                  <a:xfrm>
                    <a:off x="6511705" y="2798734"/>
                    <a:ext cx="64249" cy="153889"/>
                  </a:xfrm>
                  <a:prstGeom prst="star10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30" name="CuadroTexto 229">
                    <a:extLst>
                      <a:ext uri="{FF2B5EF4-FFF2-40B4-BE49-F238E27FC236}">
                        <a16:creationId xmlns:a16="http://schemas.microsoft.com/office/drawing/2014/main" id="{FE351B2C-A6C3-4E1F-B0E6-1173FDEB125F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788" y="3131967"/>
                    <a:ext cx="5195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1200" dirty="0"/>
                      <a:t>CO</a:t>
                    </a:r>
                    <a:r>
                      <a:rPr lang="es-ES" sz="1200" baseline="-25000" dirty="0"/>
                      <a:t>2</a:t>
                    </a:r>
                  </a:p>
                </p:txBody>
              </p:sp>
            </p:grpSp>
            <p:sp>
              <p:nvSpPr>
                <p:cNvPr id="196" name="Flecha: a la derecha 195">
                  <a:extLst>
                    <a:ext uri="{FF2B5EF4-FFF2-40B4-BE49-F238E27FC236}">
                      <a16:creationId xmlns:a16="http://schemas.microsoft.com/office/drawing/2014/main" id="{9E2BEF30-CA9C-4A67-A1EB-F4C3C58F515B}"/>
                    </a:ext>
                  </a:extLst>
                </p:cNvPr>
                <p:cNvSpPr/>
                <p:nvPr/>
              </p:nvSpPr>
              <p:spPr>
                <a:xfrm rot="5400000">
                  <a:off x="5805804" y="3373253"/>
                  <a:ext cx="449248" cy="129885"/>
                </a:xfrm>
                <a:prstGeom prst="rightArrow">
                  <a:avLst>
                    <a:gd name="adj1" fmla="val 36384"/>
                    <a:gd name="adj2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48" name="Estrella: 10 puntas 247">
            <a:extLst>
              <a:ext uri="{FF2B5EF4-FFF2-40B4-BE49-F238E27FC236}">
                <a16:creationId xmlns:a16="http://schemas.microsoft.com/office/drawing/2014/main" id="{8F79EC88-F374-4290-86F0-7DBDE67CCCD0}"/>
              </a:ext>
            </a:extLst>
          </p:cNvPr>
          <p:cNvSpPr/>
          <p:nvPr/>
        </p:nvSpPr>
        <p:spPr>
          <a:xfrm rot="585983">
            <a:off x="11661679" y="2925968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0" name="Estrella: 10 puntas 249">
            <a:extLst>
              <a:ext uri="{FF2B5EF4-FFF2-40B4-BE49-F238E27FC236}">
                <a16:creationId xmlns:a16="http://schemas.microsoft.com/office/drawing/2014/main" id="{F7BAF87E-5CF6-45CB-B124-BD1CF11EEBA5}"/>
              </a:ext>
            </a:extLst>
          </p:cNvPr>
          <p:cNvSpPr/>
          <p:nvPr/>
        </p:nvSpPr>
        <p:spPr>
          <a:xfrm rot="585983">
            <a:off x="11623979" y="3048107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2" name="Estrella: 10 puntas 251">
            <a:extLst>
              <a:ext uri="{FF2B5EF4-FFF2-40B4-BE49-F238E27FC236}">
                <a16:creationId xmlns:a16="http://schemas.microsoft.com/office/drawing/2014/main" id="{338B2905-4787-4242-BC82-B174402A8FDF}"/>
              </a:ext>
            </a:extLst>
          </p:cNvPr>
          <p:cNvSpPr/>
          <p:nvPr/>
        </p:nvSpPr>
        <p:spPr>
          <a:xfrm rot="585983">
            <a:off x="11617237" y="3135826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4" name="Estrella: 10 puntas 253">
            <a:extLst>
              <a:ext uri="{FF2B5EF4-FFF2-40B4-BE49-F238E27FC236}">
                <a16:creationId xmlns:a16="http://schemas.microsoft.com/office/drawing/2014/main" id="{1AF76D26-2275-45D6-910B-08DD15069B65}"/>
              </a:ext>
            </a:extLst>
          </p:cNvPr>
          <p:cNvSpPr/>
          <p:nvPr/>
        </p:nvSpPr>
        <p:spPr>
          <a:xfrm rot="585983">
            <a:off x="11643948" y="3248689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6" name="Estrella: 10 puntas 255">
            <a:extLst>
              <a:ext uri="{FF2B5EF4-FFF2-40B4-BE49-F238E27FC236}">
                <a16:creationId xmlns:a16="http://schemas.microsoft.com/office/drawing/2014/main" id="{FED65C5E-D1A0-4144-AFE4-9941FAFA88F4}"/>
              </a:ext>
            </a:extLst>
          </p:cNvPr>
          <p:cNvSpPr/>
          <p:nvPr/>
        </p:nvSpPr>
        <p:spPr>
          <a:xfrm rot="585983">
            <a:off x="11585479" y="3306005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8" name="Estrella: 10 puntas 257">
            <a:extLst>
              <a:ext uri="{FF2B5EF4-FFF2-40B4-BE49-F238E27FC236}">
                <a16:creationId xmlns:a16="http://schemas.microsoft.com/office/drawing/2014/main" id="{CAE2FEA0-3C49-4DB6-A33F-FB4691733B6B}"/>
              </a:ext>
            </a:extLst>
          </p:cNvPr>
          <p:cNvSpPr/>
          <p:nvPr/>
        </p:nvSpPr>
        <p:spPr>
          <a:xfrm rot="585983">
            <a:off x="11654745" y="3387933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0" name="Estrella: 10 puntas 259">
            <a:extLst>
              <a:ext uri="{FF2B5EF4-FFF2-40B4-BE49-F238E27FC236}">
                <a16:creationId xmlns:a16="http://schemas.microsoft.com/office/drawing/2014/main" id="{D9CBD23E-67F4-4005-90B7-22A02257856E}"/>
              </a:ext>
            </a:extLst>
          </p:cNvPr>
          <p:cNvSpPr/>
          <p:nvPr/>
        </p:nvSpPr>
        <p:spPr>
          <a:xfrm rot="585983">
            <a:off x="11611603" y="3490972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2" name="Estrella: 10 puntas 261">
            <a:extLst>
              <a:ext uri="{FF2B5EF4-FFF2-40B4-BE49-F238E27FC236}">
                <a16:creationId xmlns:a16="http://schemas.microsoft.com/office/drawing/2014/main" id="{7B6C8057-C2B9-47F8-924E-3D6984A8C4FE}"/>
              </a:ext>
            </a:extLst>
          </p:cNvPr>
          <p:cNvSpPr/>
          <p:nvPr/>
        </p:nvSpPr>
        <p:spPr>
          <a:xfrm rot="585983">
            <a:off x="11676956" y="3582225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4" name="Estrella: 10 puntas 263">
            <a:extLst>
              <a:ext uri="{FF2B5EF4-FFF2-40B4-BE49-F238E27FC236}">
                <a16:creationId xmlns:a16="http://schemas.microsoft.com/office/drawing/2014/main" id="{DC1D4727-B998-450B-B3CC-9D3762DEE93F}"/>
              </a:ext>
            </a:extLst>
          </p:cNvPr>
          <p:cNvSpPr/>
          <p:nvPr/>
        </p:nvSpPr>
        <p:spPr>
          <a:xfrm rot="585983">
            <a:off x="11623961" y="3663077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6" name="Estrella: 10 puntas 265">
            <a:extLst>
              <a:ext uri="{FF2B5EF4-FFF2-40B4-BE49-F238E27FC236}">
                <a16:creationId xmlns:a16="http://schemas.microsoft.com/office/drawing/2014/main" id="{E8495A0E-D12E-46C5-88C4-3A2756C0EA79}"/>
              </a:ext>
            </a:extLst>
          </p:cNvPr>
          <p:cNvSpPr/>
          <p:nvPr/>
        </p:nvSpPr>
        <p:spPr>
          <a:xfrm rot="585983">
            <a:off x="11667480" y="3784192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8" name="Estrella: 10 puntas 267">
            <a:extLst>
              <a:ext uri="{FF2B5EF4-FFF2-40B4-BE49-F238E27FC236}">
                <a16:creationId xmlns:a16="http://schemas.microsoft.com/office/drawing/2014/main" id="{E04938AB-E3F7-4CCD-8B29-A22E936DCBE2}"/>
              </a:ext>
            </a:extLst>
          </p:cNvPr>
          <p:cNvSpPr/>
          <p:nvPr/>
        </p:nvSpPr>
        <p:spPr>
          <a:xfrm rot="585983">
            <a:off x="11610906" y="3853543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0" name="Estrella: 10 puntas 269">
            <a:extLst>
              <a:ext uri="{FF2B5EF4-FFF2-40B4-BE49-F238E27FC236}">
                <a16:creationId xmlns:a16="http://schemas.microsoft.com/office/drawing/2014/main" id="{C249E6AC-1123-44C1-AA6A-A2D3AC8E632B}"/>
              </a:ext>
            </a:extLst>
          </p:cNvPr>
          <p:cNvSpPr/>
          <p:nvPr/>
        </p:nvSpPr>
        <p:spPr>
          <a:xfrm rot="585983">
            <a:off x="11649406" y="3975682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2" name="Estrella: 10 puntas 271">
            <a:extLst>
              <a:ext uri="{FF2B5EF4-FFF2-40B4-BE49-F238E27FC236}">
                <a16:creationId xmlns:a16="http://schemas.microsoft.com/office/drawing/2014/main" id="{C2CA2CB6-2B1E-4BA7-877B-0928FF31ED43}"/>
              </a:ext>
            </a:extLst>
          </p:cNvPr>
          <p:cNvSpPr/>
          <p:nvPr/>
        </p:nvSpPr>
        <p:spPr>
          <a:xfrm rot="585983">
            <a:off x="11617264" y="4063401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4" name="Estrella: 10 puntas 273">
            <a:extLst>
              <a:ext uri="{FF2B5EF4-FFF2-40B4-BE49-F238E27FC236}">
                <a16:creationId xmlns:a16="http://schemas.microsoft.com/office/drawing/2014/main" id="{722429F0-C3D5-442A-8A65-D729AD77E7D4}"/>
              </a:ext>
            </a:extLst>
          </p:cNvPr>
          <p:cNvSpPr/>
          <p:nvPr/>
        </p:nvSpPr>
        <p:spPr>
          <a:xfrm rot="585983">
            <a:off x="11669375" y="4176264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6" name="Estrella: 10 puntas 275">
            <a:extLst>
              <a:ext uri="{FF2B5EF4-FFF2-40B4-BE49-F238E27FC236}">
                <a16:creationId xmlns:a16="http://schemas.microsoft.com/office/drawing/2014/main" id="{48661B1A-11B7-477F-9278-74DCA9E04D0A}"/>
              </a:ext>
            </a:extLst>
          </p:cNvPr>
          <p:cNvSpPr/>
          <p:nvPr/>
        </p:nvSpPr>
        <p:spPr>
          <a:xfrm rot="585983">
            <a:off x="11610906" y="4233580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Estrella: 10 puntas 277">
            <a:extLst>
              <a:ext uri="{FF2B5EF4-FFF2-40B4-BE49-F238E27FC236}">
                <a16:creationId xmlns:a16="http://schemas.microsoft.com/office/drawing/2014/main" id="{7352799E-9F02-4531-8FEB-6886451DC02C}"/>
              </a:ext>
            </a:extLst>
          </p:cNvPr>
          <p:cNvSpPr/>
          <p:nvPr/>
        </p:nvSpPr>
        <p:spPr>
          <a:xfrm rot="585983">
            <a:off x="11666993" y="4316097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0" name="Estrella: 10 puntas 279">
            <a:extLst>
              <a:ext uri="{FF2B5EF4-FFF2-40B4-BE49-F238E27FC236}">
                <a16:creationId xmlns:a16="http://schemas.microsoft.com/office/drawing/2014/main" id="{ED8ECCE5-3C10-476D-A192-85D25A6F99D5}"/>
              </a:ext>
            </a:extLst>
          </p:cNvPr>
          <p:cNvSpPr/>
          <p:nvPr/>
        </p:nvSpPr>
        <p:spPr>
          <a:xfrm rot="585983">
            <a:off x="11623851" y="4419136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2" name="Estrella: 10 puntas 281">
            <a:extLst>
              <a:ext uri="{FF2B5EF4-FFF2-40B4-BE49-F238E27FC236}">
                <a16:creationId xmlns:a16="http://schemas.microsoft.com/office/drawing/2014/main" id="{8995FB74-C120-4386-9FCC-26C26371464B}"/>
              </a:ext>
            </a:extLst>
          </p:cNvPr>
          <p:cNvSpPr/>
          <p:nvPr/>
        </p:nvSpPr>
        <p:spPr>
          <a:xfrm rot="585983">
            <a:off x="11689204" y="4510389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4" name="Estrella: 10 puntas 283">
            <a:extLst>
              <a:ext uri="{FF2B5EF4-FFF2-40B4-BE49-F238E27FC236}">
                <a16:creationId xmlns:a16="http://schemas.microsoft.com/office/drawing/2014/main" id="{1B1AEA55-83E4-453A-B218-516521B68CF6}"/>
              </a:ext>
            </a:extLst>
          </p:cNvPr>
          <p:cNvSpPr/>
          <p:nvPr/>
        </p:nvSpPr>
        <p:spPr>
          <a:xfrm rot="585983">
            <a:off x="11636209" y="4591241"/>
            <a:ext cx="64249" cy="153889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4FA4B76E-9AB9-439C-B82F-DC6BC6800F0F}"/>
              </a:ext>
            </a:extLst>
          </p:cNvPr>
          <p:cNvSpPr txBox="1"/>
          <p:nvPr/>
        </p:nvSpPr>
        <p:spPr>
          <a:xfrm>
            <a:off x="12010575" y="3070438"/>
            <a:ext cx="227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</a:t>
            </a:r>
            <a:r>
              <a:rPr lang="es-ES" baseline="30000" dirty="0"/>
              <a:t>+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</a:rPr>
              <a:t>H</a:t>
            </a:r>
            <a:r>
              <a:rPr lang="es-ES" b="1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CH</a:t>
            </a:r>
            <a:r>
              <a:rPr lang="es-ES" b="1" baseline="-25000" dirty="0">
                <a:sym typeface="Wingdings" panose="05000000000000000000" pitchFamily="2" charset="2"/>
              </a:rPr>
              <a:t>4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orgánicos</a:t>
            </a:r>
          </a:p>
          <a:p>
            <a:r>
              <a:rPr lang="es-ES" dirty="0">
                <a:sym typeface="Wingdings" panose="05000000000000000000" pitchFamily="2" charset="2"/>
              </a:rPr>
              <a:t>NH</a:t>
            </a:r>
            <a:r>
              <a:rPr lang="es-ES" baseline="-25000" dirty="0">
                <a:sym typeface="Wingdings" panose="05000000000000000000" pitchFamily="2" charset="2"/>
              </a:rPr>
              <a:t>4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NH</a:t>
            </a:r>
            <a:r>
              <a:rPr lang="es-ES" b="1" baseline="-25000" dirty="0">
                <a:sym typeface="Wingdings" panose="05000000000000000000" pitchFamily="2" charset="2"/>
              </a:rPr>
              <a:t>3</a:t>
            </a:r>
          </a:p>
          <a:p>
            <a:r>
              <a:rPr lang="es-ES" dirty="0">
                <a:sym typeface="Wingdings" panose="05000000000000000000" pitchFamily="2" charset="2"/>
              </a:rPr>
              <a:t>M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M(OH) o M</a:t>
            </a:r>
            <a:r>
              <a:rPr lang="es-ES" b="1" baseline="30000" dirty="0">
                <a:sym typeface="Wingdings" panose="05000000000000000000" pitchFamily="2" charset="2"/>
              </a:rPr>
              <a:t>0</a:t>
            </a:r>
          </a:p>
          <a:p>
            <a:r>
              <a:rPr lang="es-ES" dirty="0">
                <a:sym typeface="Wingdings" panose="05000000000000000000" pitchFamily="2" charset="2"/>
              </a:rPr>
              <a:t>…</a:t>
            </a:r>
          </a:p>
        </p:txBody>
      </p:sp>
      <p:sp>
        <p:nvSpPr>
          <p:cNvPr id="292" name="CuadroTexto 291">
            <a:extLst>
              <a:ext uri="{FF2B5EF4-FFF2-40B4-BE49-F238E27FC236}">
                <a16:creationId xmlns:a16="http://schemas.microsoft.com/office/drawing/2014/main" id="{1FA37AEE-0A77-4676-9AD7-EEF481C579D1}"/>
              </a:ext>
            </a:extLst>
          </p:cNvPr>
          <p:cNvSpPr txBox="1"/>
          <p:nvPr/>
        </p:nvSpPr>
        <p:spPr>
          <a:xfrm>
            <a:off x="6980044" y="2154307"/>
            <a:ext cx="32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293" name="Flecha: doblada 292">
            <a:extLst>
              <a:ext uri="{FF2B5EF4-FFF2-40B4-BE49-F238E27FC236}">
                <a16:creationId xmlns:a16="http://schemas.microsoft.com/office/drawing/2014/main" id="{28EEB6F5-4F2E-49D2-B4F1-D07C82F6DC0B}"/>
              </a:ext>
            </a:extLst>
          </p:cNvPr>
          <p:cNvSpPr/>
          <p:nvPr/>
        </p:nvSpPr>
        <p:spPr>
          <a:xfrm>
            <a:off x="4994863" y="2301799"/>
            <a:ext cx="253788" cy="228153"/>
          </a:xfrm>
          <a:prstGeom prst="bentArrow">
            <a:avLst>
              <a:gd name="adj1" fmla="val 12702"/>
              <a:gd name="adj2" fmla="val 15777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4" name="Flecha: doblada 293">
            <a:extLst>
              <a:ext uri="{FF2B5EF4-FFF2-40B4-BE49-F238E27FC236}">
                <a16:creationId xmlns:a16="http://schemas.microsoft.com/office/drawing/2014/main" id="{62A9A974-077D-410F-9027-E73966BAB597}"/>
              </a:ext>
            </a:extLst>
          </p:cNvPr>
          <p:cNvSpPr/>
          <p:nvPr/>
        </p:nvSpPr>
        <p:spPr>
          <a:xfrm rot="5400000">
            <a:off x="7476909" y="2304361"/>
            <a:ext cx="215744" cy="224919"/>
          </a:xfrm>
          <a:prstGeom prst="bentArrow">
            <a:avLst>
              <a:gd name="adj1" fmla="val 12702"/>
              <a:gd name="adj2" fmla="val 15777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95" name="Conector recto 294">
            <a:extLst>
              <a:ext uri="{FF2B5EF4-FFF2-40B4-BE49-F238E27FC236}">
                <a16:creationId xmlns:a16="http://schemas.microsoft.com/office/drawing/2014/main" id="{823168F7-2993-4BE7-BE3A-37345E55CB44}"/>
              </a:ext>
            </a:extLst>
          </p:cNvPr>
          <p:cNvCxnSpPr>
            <a:cxnSpLocks/>
          </p:cNvCxnSpPr>
          <p:nvPr/>
        </p:nvCxnSpPr>
        <p:spPr>
          <a:xfrm flipV="1">
            <a:off x="5115891" y="2420272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CuadroTexto 295">
            <a:extLst>
              <a:ext uri="{FF2B5EF4-FFF2-40B4-BE49-F238E27FC236}">
                <a16:creationId xmlns:a16="http://schemas.microsoft.com/office/drawing/2014/main" id="{C0D3A743-4A51-4E8D-8713-B26BBB38FB3F}"/>
              </a:ext>
            </a:extLst>
          </p:cNvPr>
          <p:cNvSpPr txBox="1"/>
          <p:nvPr/>
        </p:nvSpPr>
        <p:spPr>
          <a:xfrm>
            <a:off x="5440561" y="2159876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cxnSp>
        <p:nvCxnSpPr>
          <p:cNvPr id="297" name="Conector recto 296">
            <a:extLst>
              <a:ext uri="{FF2B5EF4-FFF2-40B4-BE49-F238E27FC236}">
                <a16:creationId xmlns:a16="http://schemas.microsoft.com/office/drawing/2014/main" id="{A7EEECF2-8568-411F-B1B6-CB252D303D3C}"/>
              </a:ext>
            </a:extLst>
          </p:cNvPr>
          <p:cNvCxnSpPr>
            <a:cxnSpLocks/>
          </p:cNvCxnSpPr>
          <p:nvPr/>
        </p:nvCxnSpPr>
        <p:spPr>
          <a:xfrm flipV="1">
            <a:off x="7574335" y="2420869"/>
            <a:ext cx="0" cy="1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ector recto 297">
            <a:extLst>
              <a:ext uri="{FF2B5EF4-FFF2-40B4-BE49-F238E27FC236}">
                <a16:creationId xmlns:a16="http://schemas.microsoft.com/office/drawing/2014/main" id="{7E7F428D-4576-4C11-9120-8C7BB46E13F4}"/>
              </a:ext>
            </a:extLst>
          </p:cNvPr>
          <p:cNvCxnSpPr>
            <a:cxnSpLocks/>
          </p:cNvCxnSpPr>
          <p:nvPr/>
        </p:nvCxnSpPr>
        <p:spPr>
          <a:xfrm>
            <a:off x="5111559" y="2429553"/>
            <a:ext cx="9378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ector recto 298">
            <a:extLst>
              <a:ext uri="{FF2B5EF4-FFF2-40B4-BE49-F238E27FC236}">
                <a16:creationId xmlns:a16="http://schemas.microsoft.com/office/drawing/2014/main" id="{3B52BF7D-5F4F-4817-93ED-6CEF42813BE2}"/>
              </a:ext>
            </a:extLst>
          </p:cNvPr>
          <p:cNvCxnSpPr>
            <a:cxnSpLocks/>
          </p:cNvCxnSpPr>
          <p:nvPr/>
        </p:nvCxnSpPr>
        <p:spPr>
          <a:xfrm>
            <a:off x="6708432" y="2429660"/>
            <a:ext cx="8525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0" name="Picture 2">
            <a:extLst>
              <a:ext uri="{FF2B5EF4-FFF2-40B4-BE49-F238E27FC236}">
                <a16:creationId xmlns:a16="http://schemas.microsoft.com/office/drawing/2014/main" id="{9B2343B0-2E26-4757-9760-5DC87D14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64" y="2149471"/>
            <a:ext cx="1497739" cy="5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CuadroTexto 306">
            <a:extLst>
              <a:ext uri="{FF2B5EF4-FFF2-40B4-BE49-F238E27FC236}">
                <a16:creationId xmlns:a16="http://schemas.microsoft.com/office/drawing/2014/main" id="{A37C4EC1-3AC6-4107-BD13-7C64B1FC991C}"/>
              </a:ext>
            </a:extLst>
          </p:cNvPr>
          <p:cNvSpPr txBox="1"/>
          <p:nvPr/>
        </p:nvSpPr>
        <p:spPr>
          <a:xfrm>
            <a:off x="11782837" y="2197882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308" name="CuadroTexto 307">
            <a:extLst>
              <a:ext uri="{FF2B5EF4-FFF2-40B4-BE49-F238E27FC236}">
                <a16:creationId xmlns:a16="http://schemas.microsoft.com/office/drawing/2014/main" id="{8554EB90-68AF-4E68-9178-A6B01132A6D5}"/>
              </a:ext>
            </a:extLst>
          </p:cNvPr>
          <p:cNvSpPr txBox="1"/>
          <p:nvPr/>
        </p:nvSpPr>
        <p:spPr>
          <a:xfrm>
            <a:off x="9078577" y="2225058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310" name="Flecha: doblada 309">
            <a:extLst>
              <a:ext uri="{FF2B5EF4-FFF2-40B4-BE49-F238E27FC236}">
                <a16:creationId xmlns:a16="http://schemas.microsoft.com/office/drawing/2014/main" id="{DB582AB4-B0B6-4A28-8DA0-B8DCED857CAE}"/>
              </a:ext>
            </a:extLst>
          </p:cNvPr>
          <p:cNvSpPr/>
          <p:nvPr/>
        </p:nvSpPr>
        <p:spPr>
          <a:xfrm>
            <a:off x="9217236" y="2019526"/>
            <a:ext cx="253788" cy="228153"/>
          </a:xfrm>
          <a:prstGeom prst="bentArrow">
            <a:avLst>
              <a:gd name="adj1" fmla="val 12702"/>
              <a:gd name="adj2" fmla="val 15777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1" name="Flecha: doblada 310">
            <a:extLst>
              <a:ext uri="{FF2B5EF4-FFF2-40B4-BE49-F238E27FC236}">
                <a16:creationId xmlns:a16="http://schemas.microsoft.com/office/drawing/2014/main" id="{D1B6C335-F7B9-45C3-9413-CD614FCCE033}"/>
              </a:ext>
            </a:extLst>
          </p:cNvPr>
          <p:cNvSpPr/>
          <p:nvPr/>
        </p:nvSpPr>
        <p:spPr>
          <a:xfrm rot="5400000">
            <a:off x="11699282" y="2022088"/>
            <a:ext cx="215744" cy="224919"/>
          </a:xfrm>
          <a:prstGeom prst="bentArrow">
            <a:avLst>
              <a:gd name="adj1" fmla="val 12702"/>
              <a:gd name="adj2" fmla="val 15777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12" name="Conector recto 311">
            <a:extLst>
              <a:ext uri="{FF2B5EF4-FFF2-40B4-BE49-F238E27FC236}">
                <a16:creationId xmlns:a16="http://schemas.microsoft.com/office/drawing/2014/main" id="{FCB09573-855E-48A0-89F4-FB82E521F9BC}"/>
              </a:ext>
            </a:extLst>
          </p:cNvPr>
          <p:cNvCxnSpPr>
            <a:cxnSpLocks/>
          </p:cNvCxnSpPr>
          <p:nvPr/>
        </p:nvCxnSpPr>
        <p:spPr>
          <a:xfrm flipV="1">
            <a:off x="9338264" y="2148889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recto 313">
            <a:extLst>
              <a:ext uri="{FF2B5EF4-FFF2-40B4-BE49-F238E27FC236}">
                <a16:creationId xmlns:a16="http://schemas.microsoft.com/office/drawing/2014/main" id="{9E818E77-F474-4F3B-95CA-6818F8163C96}"/>
              </a:ext>
            </a:extLst>
          </p:cNvPr>
          <p:cNvCxnSpPr>
            <a:cxnSpLocks/>
          </p:cNvCxnSpPr>
          <p:nvPr/>
        </p:nvCxnSpPr>
        <p:spPr>
          <a:xfrm flipV="1">
            <a:off x="11796708" y="2149486"/>
            <a:ext cx="0" cy="46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recto 317">
            <a:extLst>
              <a:ext uri="{FF2B5EF4-FFF2-40B4-BE49-F238E27FC236}">
                <a16:creationId xmlns:a16="http://schemas.microsoft.com/office/drawing/2014/main" id="{3B600376-8E12-4BEA-A053-379C760BA1A4}"/>
              </a:ext>
            </a:extLst>
          </p:cNvPr>
          <p:cNvCxnSpPr>
            <a:cxnSpLocks/>
          </p:cNvCxnSpPr>
          <p:nvPr/>
        </p:nvCxnSpPr>
        <p:spPr>
          <a:xfrm>
            <a:off x="9332758" y="2155986"/>
            <a:ext cx="1188000" cy="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recto 318">
            <a:extLst>
              <a:ext uri="{FF2B5EF4-FFF2-40B4-BE49-F238E27FC236}">
                <a16:creationId xmlns:a16="http://schemas.microsoft.com/office/drawing/2014/main" id="{71A37903-A52A-4E9A-A1C7-1903356AF9AA}"/>
              </a:ext>
            </a:extLst>
          </p:cNvPr>
          <p:cNvCxnSpPr>
            <a:cxnSpLocks/>
          </p:cNvCxnSpPr>
          <p:nvPr/>
        </p:nvCxnSpPr>
        <p:spPr>
          <a:xfrm>
            <a:off x="10615783" y="2156093"/>
            <a:ext cx="118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ector recto 319">
            <a:extLst>
              <a:ext uri="{FF2B5EF4-FFF2-40B4-BE49-F238E27FC236}">
                <a16:creationId xmlns:a16="http://schemas.microsoft.com/office/drawing/2014/main" id="{10614D34-C937-4D0E-B764-9ABB8ABDB860}"/>
              </a:ext>
            </a:extLst>
          </p:cNvPr>
          <p:cNvCxnSpPr>
            <a:cxnSpLocks/>
          </p:cNvCxnSpPr>
          <p:nvPr/>
        </p:nvCxnSpPr>
        <p:spPr>
          <a:xfrm flipH="1">
            <a:off x="10609586" y="2072326"/>
            <a:ext cx="3747" cy="18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ector recto 320">
            <a:extLst>
              <a:ext uri="{FF2B5EF4-FFF2-40B4-BE49-F238E27FC236}">
                <a16:creationId xmlns:a16="http://schemas.microsoft.com/office/drawing/2014/main" id="{A8E64B44-AD8F-45BE-BBE5-81DE0F005018}"/>
              </a:ext>
            </a:extLst>
          </p:cNvPr>
          <p:cNvCxnSpPr>
            <a:cxnSpLocks/>
          </p:cNvCxnSpPr>
          <p:nvPr/>
        </p:nvCxnSpPr>
        <p:spPr>
          <a:xfrm flipH="1">
            <a:off x="10527519" y="2019526"/>
            <a:ext cx="0" cy="2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CuadroTexto 321">
            <a:extLst>
              <a:ext uri="{FF2B5EF4-FFF2-40B4-BE49-F238E27FC236}">
                <a16:creationId xmlns:a16="http://schemas.microsoft.com/office/drawing/2014/main" id="{8A96D521-1702-444A-8D88-8C578F72DB2A}"/>
              </a:ext>
            </a:extLst>
          </p:cNvPr>
          <p:cNvSpPr txBox="1"/>
          <p:nvPr/>
        </p:nvSpPr>
        <p:spPr>
          <a:xfrm>
            <a:off x="11202417" y="1895154"/>
            <a:ext cx="32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sp>
        <p:nvSpPr>
          <p:cNvPr id="323" name="CuadroTexto 322">
            <a:extLst>
              <a:ext uri="{FF2B5EF4-FFF2-40B4-BE49-F238E27FC236}">
                <a16:creationId xmlns:a16="http://schemas.microsoft.com/office/drawing/2014/main" id="{D5F6F09C-2D4E-4D9D-AA77-ACA3B69C81B8}"/>
              </a:ext>
            </a:extLst>
          </p:cNvPr>
          <p:cNvSpPr txBox="1"/>
          <p:nvPr/>
        </p:nvSpPr>
        <p:spPr>
          <a:xfrm>
            <a:off x="9662934" y="1900723"/>
            <a:ext cx="34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</a:t>
            </a:r>
            <a:r>
              <a:rPr lang="es-ES" sz="1400" b="1" baseline="30000" dirty="0"/>
              <a:t>-</a:t>
            </a:r>
            <a:endParaRPr lang="es-ES" sz="1400" dirty="0"/>
          </a:p>
        </p:txBody>
      </p:sp>
      <p:pic>
        <p:nvPicPr>
          <p:cNvPr id="325" name="Imagen 324">
            <a:extLst>
              <a:ext uri="{FF2B5EF4-FFF2-40B4-BE49-F238E27FC236}">
                <a16:creationId xmlns:a16="http://schemas.microsoft.com/office/drawing/2014/main" id="{88CB5E0B-BA0F-499D-A8EA-EB327F4A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70" y="-882427"/>
            <a:ext cx="2217868" cy="2368919"/>
          </a:xfrm>
          <a:prstGeom prst="rect">
            <a:avLst/>
          </a:prstGeom>
        </p:spPr>
      </p:pic>
      <p:pic>
        <p:nvPicPr>
          <p:cNvPr id="327" name="Imagen 326">
            <a:extLst>
              <a:ext uri="{FF2B5EF4-FFF2-40B4-BE49-F238E27FC236}">
                <a16:creationId xmlns:a16="http://schemas.microsoft.com/office/drawing/2014/main" id="{1FD4008A-9639-46D2-A960-137AB994B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690" y="-698487"/>
            <a:ext cx="2107343" cy="21368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6482EE-A0E3-408E-A33F-BAF3A5DD295B}"/>
              </a:ext>
            </a:extLst>
          </p:cNvPr>
          <p:cNvSpPr txBox="1"/>
          <p:nvPr/>
        </p:nvSpPr>
        <p:spPr>
          <a:xfrm>
            <a:off x="10589751" y="4019890"/>
            <a:ext cx="92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/>
              <a:t>Fuels</a:t>
            </a:r>
            <a:r>
              <a:rPr lang="es-ES" sz="1200" dirty="0"/>
              <a:t>/ </a:t>
            </a:r>
            <a:r>
              <a:rPr lang="es-ES" sz="1200" dirty="0" err="1"/>
              <a:t>Chemicals</a:t>
            </a:r>
            <a:endParaRPr lang="es-ES" sz="1200" dirty="0"/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A7B66829-EA3B-48C8-A721-6177C48A46A3}"/>
              </a:ext>
            </a:extLst>
          </p:cNvPr>
          <p:cNvSpPr/>
          <p:nvPr/>
        </p:nvSpPr>
        <p:spPr>
          <a:xfrm rot="10800000" flipV="1">
            <a:off x="11334979" y="3170123"/>
            <a:ext cx="270652" cy="107315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0C4ABC-252A-4374-A3FA-D37ED6F7E176}"/>
              </a:ext>
            </a:extLst>
          </p:cNvPr>
          <p:cNvSpPr txBox="1"/>
          <p:nvPr/>
        </p:nvSpPr>
        <p:spPr>
          <a:xfrm>
            <a:off x="10958231" y="3005175"/>
            <a:ext cx="5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H+, CO</a:t>
            </a:r>
            <a:r>
              <a:rPr lang="es-ES" sz="12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344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ca-ES" sz="3600" dirty="0"/>
              <a:t>L</a:t>
            </a:r>
            <a:r>
              <a:rPr lang="es-ES" sz="3600" dirty="0"/>
              <a:t>EITAT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8DAA71-6FEA-4AFA-9D74-08FABEEC2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95" y="1006662"/>
            <a:ext cx="7612955" cy="34291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CF1DF7-5418-4D18-A528-1B1A43F632D9}"/>
              </a:ext>
            </a:extLst>
          </p:cNvPr>
          <p:cNvSpPr txBox="1"/>
          <p:nvPr/>
        </p:nvSpPr>
        <p:spPr>
          <a:xfrm>
            <a:off x="1257300" y="3223957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b="1" dirty="0">
                <a:solidFill>
                  <a:schemeClr val="bg1"/>
                </a:solidFill>
              </a:rPr>
              <a:t>Fundada en 1906, LEITAT es una entidad privada sin ánimo de lucro que ofrece soluciones disruptivas a las necesidades tecnológicas que demandan las empresas y entidades, con una clara orientación a generar valor competitivo y un futuro sostenible.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439C4E-167E-4719-B693-404138756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083" y="1112992"/>
            <a:ext cx="3804234" cy="556613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4E8528F-38BB-4213-8172-310E54E44EAB}"/>
              </a:ext>
            </a:extLst>
          </p:cNvPr>
          <p:cNvSpPr txBox="1"/>
          <p:nvPr/>
        </p:nvSpPr>
        <p:spPr>
          <a:xfrm>
            <a:off x="8207083" y="1106841"/>
            <a:ext cx="39849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MISIÓN: </a:t>
            </a:r>
            <a:r>
              <a:rPr lang="es-ES" sz="1600" b="1" cap="all" dirty="0">
                <a:solidFill>
                  <a:srgbClr val="FFFF00"/>
                </a:solidFill>
              </a:rPr>
              <a:t>crear y transferir valor</a:t>
            </a:r>
            <a:endParaRPr lang="es-ES" sz="2300" b="1" cap="all" dirty="0">
              <a:solidFill>
                <a:srgbClr val="FFFF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825F55-B21B-4140-8B27-BDE4377E46F0}"/>
              </a:ext>
            </a:extLst>
          </p:cNvPr>
          <p:cNvSpPr txBox="1"/>
          <p:nvPr/>
        </p:nvSpPr>
        <p:spPr>
          <a:xfrm>
            <a:off x="8213580" y="1499860"/>
            <a:ext cx="3797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</a:rPr>
              <a:t>Gestionamos tecnologías para crear y transferir valor social, medioambiental, económico e industrial a las empresas y entidades, a través de la investigación y los procesos tecnológicos. 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A2AF2B56-10EA-4F47-8E1C-3AB3F989881F}"/>
              </a:ext>
            </a:extLst>
          </p:cNvPr>
          <p:cNvGrpSpPr/>
          <p:nvPr/>
        </p:nvGrpSpPr>
        <p:grpSpPr>
          <a:xfrm>
            <a:off x="27210" y="4676514"/>
            <a:ext cx="3699023" cy="2136987"/>
            <a:chOff x="598714" y="4676514"/>
            <a:chExt cx="3699023" cy="213698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9816C9D-54F9-45BC-AF3E-569AE2E01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t="40255" r="49172"/>
            <a:stretch/>
          </p:blipFill>
          <p:spPr>
            <a:xfrm>
              <a:off x="598714" y="4676514"/>
              <a:ext cx="2270792" cy="2136987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18C6CFFD-A3E0-48AE-BD92-9D0C93EC1607}"/>
                </a:ext>
              </a:extLst>
            </p:cNvPr>
            <p:cNvSpPr txBox="1"/>
            <p:nvPr/>
          </p:nvSpPr>
          <p:spPr>
            <a:xfrm>
              <a:off x="2509345" y="5655226"/>
              <a:ext cx="178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Vilanova del Camí</a:t>
              </a:r>
            </a:p>
          </p:txBody>
        </p:sp>
        <p:sp>
          <p:nvSpPr>
            <p:cNvPr id="22" name="object 84">
              <a:extLst>
                <a:ext uri="{FF2B5EF4-FFF2-40B4-BE49-F238E27FC236}">
                  <a16:creationId xmlns:a16="http://schemas.microsoft.com/office/drawing/2014/main" id="{D9DCE215-AD5A-4355-9284-A8CFEC520D58}"/>
                </a:ext>
              </a:extLst>
            </p:cNvPr>
            <p:cNvSpPr/>
            <p:nvPr/>
          </p:nvSpPr>
          <p:spPr>
            <a:xfrm>
              <a:off x="2408468" y="5328878"/>
              <a:ext cx="918274" cy="231152"/>
            </a:xfrm>
            <a:custGeom>
              <a:avLst/>
              <a:gdLst/>
              <a:ahLst/>
              <a:cxnLst/>
              <a:rect l="l" t="t" r="r" b="b"/>
              <a:pathLst>
                <a:path w="979805" h="138429">
                  <a:moveTo>
                    <a:pt x="0" y="137998"/>
                  </a:moveTo>
                  <a:lnTo>
                    <a:pt x="241198" y="1854"/>
                  </a:lnTo>
                  <a:lnTo>
                    <a:pt x="979195" y="0"/>
                  </a:lnTo>
                </a:path>
              </a:pathLst>
            </a:custGeom>
            <a:ln w="1231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 sz="159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bject 85">
              <a:extLst>
                <a:ext uri="{FF2B5EF4-FFF2-40B4-BE49-F238E27FC236}">
                  <a16:creationId xmlns:a16="http://schemas.microsoft.com/office/drawing/2014/main" id="{8283F8D5-AC48-4ABE-A62E-1A32193B011B}"/>
                </a:ext>
              </a:extLst>
            </p:cNvPr>
            <p:cNvSpPr/>
            <p:nvPr/>
          </p:nvSpPr>
          <p:spPr>
            <a:xfrm>
              <a:off x="2339451" y="5575331"/>
              <a:ext cx="1005729" cy="348022"/>
            </a:xfrm>
            <a:custGeom>
              <a:avLst/>
              <a:gdLst/>
              <a:ahLst/>
              <a:cxnLst/>
              <a:rect l="l" t="t" r="r" b="b"/>
              <a:pathLst>
                <a:path w="1422400" h="163829">
                  <a:moveTo>
                    <a:pt x="0" y="0"/>
                  </a:moveTo>
                  <a:lnTo>
                    <a:pt x="254698" y="163360"/>
                  </a:lnTo>
                  <a:lnTo>
                    <a:pt x="1422069" y="162001"/>
                  </a:lnTo>
                </a:path>
              </a:pathLst>
            </a:custGeom>
            <a:ln w="1231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 sz="159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bject 86">
              <a:extLst>
                <a:ext uri="{FF2B5EF4-FFF2-40B4-BE49-F238E27FC236}">
                  <a16:creationId xmlns:a16="http://schemas.microsoft.com/office/drawing/2014/main" id="{7B0F6E8D-8DE0-4E7D-AFB1-4BABEEBC9491}"/>
                </a:ext>
              </a:extLst>
            </p:cNvPr>
            <p:cNvSpPr/>
            <p:nvPr/>
          </p:nvSpPr>
          <p:spPr>
            <a:xfrm>
              <a:off x="2086273" y="5694408"/>
              <a:ext cx="1240467" cy="517986"/>
            </a:xfrm>
            <a:custGeom>
              <a:avLst/>
              <a:gdLst/>
              <a:ahLst/>
              <a:cxnLst/>
              <a:rect l="l" t="t" r="r" b="b"/>
              <a:pathLst>
                <a:path w="883919" h="106045">
                  <a:moveTo>
                    <a:pt x="0" y="0"/>
                  </a:moveTo>
                  <a:lnTo>
                    <a:pt x="244792" y="102971"/>
                  </a:lnTo>
                  <a:lnTo>
                    <a:pt x="883323" y="105803"/>
                  </a:lnTo>
                </a:path>
              </a:pathLst>
            </a:custGeom>
            <a:ln w="1231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 sz="159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object 85">
              <a:extLst>
                <a:ext uri="{FF2B5EF4-FFF2-40B4-BE49-F238E27FC236}">
                  <a16:creationId xmlns:a16="http://schemas.microsoft.com/office/drawing/2014/main" id="{298C0E94-45F5-4260-AE03-C8A561589D0D}"/>
                </a:ext>
              </a:extLst>
            </p:cNvPr>
            <p:cNvSpPr/>
            <p:nvPr/>
          </p:nvSpPr>
          <p:spPr>
            <a:xfrm>
              <a:off x="2403160" y="5618179"/>
              <a:ext cx="942020" cy="58721"/>
            </a:xfrm>
            <a:custGeom>
              <a:avLst/>
              <a:gdLst/>
              <a:ahLst/>
              <a:cxnLst/>
              <a:rect l="l" t="t" r="r" b="b"/>
              <a:pathLst>
                <a:path w="1422400" h="163829">
                  <a:moveTo>
                    <a:pt x="0" y="0"/>
                  </a:moveTo>
                  <a:lnTo>
                    <a:pt x="254698" y="163360"/>
                  </a:lnTo>
                  <a:lnTo>
                    <a:pt x="1422069" y="162001"/>
                  </a:lnTo>
                </a:path>
              </a:pathLst>
            </a:custGeom>
            <a:ln w="1231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 sz="159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2705F901-D5DE-4C04-943F-8C955B2D27AA}"/>
                </a:ext>
              </a:extLst>
            </p:cNvPr>
            <p:cNvSpPr txBox="1"/>
            <p:nvPr/>
          </p:nvSpPr>
          <p:spPr>
            <a:xfrm>
              <a:off x="2525395" y="5043159"/>
              <a:ext cx="9457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Terrassa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58A4706-1B2F-48DA-BB45-D88D6482C55D}"/>
                </a:ext>
              </a:extLst>
            </p:cNvPr>
            <p:cNvSpPr txBox="1"/>
            <p:nvPr/>
          </p:nvSpPr>
          <p:spPr>
            <a:xfrm>
              <a:off x="2509345" y="5394626"/>
              <a:ext cx="10890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Barcelona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E8C8821E-37F4-4F46-939E-C3689364DF99}"/>
                </a:ext>
              </a:extLst>
            </p:cNvPr>
            <p:cNvSpPr txBox="1"/>
            <p:nvPr/>
          </p:nvSpPr>
          <p:spPr>
            <a:xfrm>
              <a:off x="2509345" y="5934781"/>
              <a:ext cx="9802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Valencia</a:t>
              </a: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329C390-EE4F-45EB-B51C-9A5BDB42FB96}"/>
              </a:ext>
            </a:extLst>
          </p:cNvPr>
          <p:cNvSpPr txBox="1"/>
          <p:nvPr/>
        </p:nvSpPr>
        <p:spPr>
          <a:xfrm>
            <a:off x="3582730" y="4557037"/>
            <a:ext cx="451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LEITAT, referente internacional en I+D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99156F1-6E12-42C5-8CA9-1DFB552D1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703"/>
          <a:stretch/>
        </p:blipFill>
        <p:spPr>
          <a:xfrm>
            <a:off x="3418877" y="4866090"/>
            <a:ext cx="4700369" cy="1821692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1A936051-F9C8-499C-866F-C4E976D9C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043" y="3245521"/>
            <a:ext cx="3732353" cy="1557069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12B420F-4645-4061-A0C0-785317312C84}"/>
              </a:ext>
            </a:extLst>
          </p:cNvPr>
          <p:cNvSpPr txBox="1"/>
          <p:nvPr/>
        </p:nvSpPr>
        <p:spPr>
          <a:xfrm>
            <a:off x="8200733" y="2790047"/>
            <a:ext cx="36627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5 ÁREAS INTERCONECTADAS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ED7962BA-DD05-4184-9B8F-20FB82792C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219"/>
          <a:stretch/>
        </p:blipFill>
        <p:spPr>
          <a:xfrm>
            <a:off x="8232139" y="5224463"/>
            <a:ext cx="3750355" cy="1589037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76B9E5BE-8A97-465B-8332-E6DF2723936D}"/>
              </a:ext>
            </a:extLst>
          </p:cNvPr>
          <p:cNvSpPr txBox="1"/>
          <p:nvPr/>
        </p:nvSpPr>
        <p:spPr>
          <a:xfrm>
            <a:off x="8196449" y="4832565"/>
            <a:ext cx="38042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346 PERSONAS EN PLANTILLA</a:t>
            </a:r>
          </a:p>
        </p:txBody>
      </p:sp>
    </p:spTree>
    <p:extLst>
      <p:ext uri="{BB962C8B-B14F-4D97-AF65-F5344CB8AC3E}">
        <p14:creationId xmlns:p14="http://schemas.microsoft.com/office/powerpoint/2010/main" val="42087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es-ES" sz="3600" dirty="0"/>
              <a:t>¿Que son los sistemas bioelectroquímicos (BES)?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10C5DDF-786D-4D94-BEBA-B3418022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888" y="1347141"/>
            <a:ext cx="2231522" cy="14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BAD3063-8981-481B-9B37-0608B648B710}"/>
              </a:ext>
            </a:extLst>
          </p:cNvPr>
          <p:cNvSpPr txBox="1"/>
          <p:nvPr/>
        </p:nvSpPr>
        <p:spPr>
          <a:xfrm>
            <a:off x="679449" y="916618"/>
            <a:ext cx="272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/>
              <a:t>Celda electroquímica</a:t>
            </a:r>
          </a:p>
        </p:txBody>
      </p:sp>
      <p:pic>
        <p:nvPicPr>
          <p:cNvPr id="1112" name="Imagen 1111">
            <a:extLst>
              <a:ext uri="{FF2B5EF4-FFF2-40B4-BE49-F238E27FC236}">
                <a16:creationId xmlns:a16="http://schemas.microsoft.com/office/drawing/2014/main" id="{69B66A49-F57B-4F22-8BD4-A03E3E5A08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168" y="1429204"/>
            <a:ext cx="1858950" cy="1374223"/>
          </a:xfrm>
          <a:prstGeom prst="rect">
            <a:avLst/>
          </a:prstGeom>
        </p:spPr>
      </p:pic>
      <p:sp>
        <p:nvSpPr>
          <p:cNvPr id="1114" name="CuadroTexto 1113">
            <a:extLst>
              <a:ext uri="{FF2B5EF4-FFF2-40B4-BE49-F238E27FC236}">
                <a16:creationId xmlns:a16="http://schemas.microsoft.com/office/drawing/2014/main" id="{F58BE394-3B66-445C-BE01-E09984F9E626}"/>
              </a:ext>
            </a:extLst>
          </p:cNvPr>
          <p:cNvSpPr txBox="1"/>
          <p:nvPr/>
        </p:nvSpPr>
        <p:spPr>
          <a:xfrm>
            <a:off x="4386686" y="916618"/>
            <a:ext cx="303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Reactor biológico en EDAR</a:t>
            </a:r>
          </a:p>
        </p:txBody>
      </p:sp>
      <p:sp>
        <p:nvSpPr>
          <p:cNvPr id="1116" name="CuadroTexto 1115">
            <a:extLst>
              <a:ext uri="{FF2B5EF4-FFF2-40B4-BE49-F238E27FC236}">
                <a16:creationId xmlns:a16="http://schemas.microsoft.com/office/drawing/2014/main" id="{1D532084-B1C5-4C82-9804-CED1231367A1}"/>
              </a:ext>
            </a:extLst>
          </p:cNvPr>
          <p:cNvSpPr txBox="1"/>
          <p:nvPr/>
        </p:nvSpPr>
        <p:spPr>
          <a:xfrm>
            <a:off x="655396" y="2828663"/>
            <a:ext cx="2881196" cy="796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2" tIns="65022" rIns="65022" bIns="65022" numCol="1" spcCol="38100" rtlCol="0" anchor="t">
            <a:spAutoFit/>
          </a:bodyPr>
          <a:lstStyle/>
          <a:p>
            <a:pPr marL="0" marR="0" indent="0" algn="ctr" defTabSz="11074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Uso de catalizadores, a</a:t>
            </a:r>
            <a:r>
              <a:rPr lang="es-ES" sz="1600" dirty="0">
                <a:solidFill>
                  <a:schemeClr val="tx1">
                    <a:lumMod val="10000"/>
                  </a:schemeClr>
                </a:solidFill>
                <a:sym typeface="Calibri"/>
              </a:rPr>
              <a:t>lta demanda energética, c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ondiciones de trabajo no suaves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A36AC0-4AE9-4B67-92C7-C70869043E82}"/>
              </a:ext>
            </a:extLst>
          </p:cNvPr>
          <p:cNvSpPr txBox="1"/>
          <p:nvPr/>
        </p:nvSpPr>
        <p:spPr>
          <a:xfrm>
            <a:off x="4371859" y="2842906"/>
            <a:ext cx="3037624" cy="796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2" tIns="65022" rIns="65022" bIns="65022" numCol="1" spcCol="38100" rtlCol="0" anchor="t">
            <a:spAutoFit/>
          </a:bodyPr>
          <a:lstStyle/>
          <a:p>
            <a:pPr marL="0" marR="0" indent="0" algn="ctr" defTabSz="11074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Baja cinética, alto requerimiento espacio, d</a:t>
            </a:r>
            <a:r>
              <a:rPr lang="es-ES" sz="1600" dirty="0">
                <a:solidFill>
                  <a:schemeClr val="tx1">
                    <a:lumMod val="10000"/>
                  </a:schemeClr>
                </a:solidFill>
                <a:sym typeface="Calibri"/>
              </a:rPr>
              <a:t>emanda energía, e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misiones GEI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E0B93F1-3977-4F3A-B11D-F2887E24B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463" y="3550668"/>
            <a:ext cx="3822523" cy="436258"/>
          </a:xfrm>
          <a:prstGeom prst="rect">
            <a:avLst/>
          </a:prstGeom>
        </p:spPr>
      </p:pic>
      <p:sp>
        <p:nvSpPr>
          <p:cNvPr id="449" name="CuadroTexto 448">
            <a:extLst>
              <a:ext uri="{FF2B5EF4-FFF2-40B4-BE49-F238E27FC236}">
                <a16:creationId xmlns:a16="http://schemas.microsoft.com/office/drawing/2014/main" id="{3E70EAFD-65C0-42E6-BC1A-E8E3AA18855C}"/>
              </a:ext>
            </a:extLst>
          </p:cNvPr>
          <p:cNvSpPr txBox="1"/>
          <p:nvPr/>
        </p:nvSpPr>
        <p:spPr>
          <a:xfrm>
            <a:off x="2531064" y="3477633"/>
            <a:ext cx="3227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r>
              <a:rPr lang="es-ES" sz="2000" b="1" dirty="0"/>
              <a:t>Sistemas bioelectroquímicos</a:t>
            </a:r>
          </a:p>
        </p:txBody>
      </p:sp>
      <p:sp>
        <p:nvSpPr>
          <p:cNvPr id="1095" name="CuadroTexto 1094">
            <a:extLst>
              <a:ext uri="{FF2B5EF4-FFF2-40B4-BE49-F238E27FC236}">
                <a16:creationId xmlns:a16="http://schemas.microsoft.com/office/drawing/2014/main" id="{7CE858EE-8925-4CFB-A70A-9BAF89DBE45E}"/>
              </a:ext>
            </a:extLst>
          </p:cNvPr>
          <p:cNvSpPr txBox="1"/>
          <p:nvPr/>
        </p:nvSpPr>
        <p:spPr>
          <a:xfrm>
            <a:off x="8345066" y="1273647"/>
            <a:ext cx="3747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REACTORES BES</a:t>
            </a:r>
          </a:p>
        </p:txBody>
      </p:sp>
      <p:sp>
        <p:nvSpPr>
          <p:cNvPr id="1101" name="CuadroTexto 1100">
            <a:extLst>
              <a:ext uri="{FF2B5EF4-FFF2-40B4-BE49-F238E27FC236}">
                <a16:creationId xmlns:a16="http://schemas.microsoft.com/office/drawing/2014/main" id="{ADAD24A9-A0AF-428A-A94C-6EE375209B88}"/>
              </a:ext>
            </a:extLst>
          </p:cNvPr>
          <p:cNvSpPr txBox="1"/>
          <p:nvPr/>
        </p:nvSpPr>
        <p:spPr>
          <a:xfrm>
            <a:off x="5594069" y="4904168"/>
            <a:ext cx="227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</a:t>
            </a:r>
            <a:r>
              <a:rPr lang="es-ES" baseline="30000" dirty="0"/>
              <a:t>+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</a:rPr>
              <a:t>H</a:t>
            </a:r>
            <a:r>
              <a:rPr lang="es-ES" b="1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CH</a:t>
            </a:r>
            <a:r>
              <a:rPr lang="es-ES" b="1" baseline="-25000" dirty="0">
                <a:sym typeface="Wingdings" panose="05000000000000000000" pitchFamily="2" charset="2"/>
              </a:rPr>
              <a:t>4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orgánicos</a:t>
            </a:r>
          </a:p>
          <a:p>
            <a:r>
              <a:rPr lang="es-ES" dirty="0">
                <a:sym typeface="Wingdings" panose="05000000000000000000" pitchFamily="2" charset="2"/>
              </a:rPr>
              <a:t>NH</a:t>
            </a:r>
            <a:r>
              <a:rPr lang="es-ES" baseline="-25000" dirty="0">
                <a:sym typeface="Wingdings" panose="05000000000000000000" pitchFamily="2" charset="2"/>
              </a:rPr>
              <a:t>4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NH</a:t>
            </a:r>
            <a:r>
              <a:rPr lang="es-ES" b="1" baseline="-25000" dirty="0">
                <a:sym typeface="Wingdings" panose="05000000000000000000" pitchFamily="2" charset="2"/>
              </a:rPr>
              <a:t>3</a:t>
            </a:r>
          </a:p>
          <a:p>
            <a:r>
              <a:rPr lang="es-ES" dirty="0">
                <a:sym typeface="Wingdings" panose="05000000000000000000" pitchFamily="2" charset="2"/>
              </a:rPr>
              <a:t>M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M(OH) o M</a:t>
            </a:r>
            <a:r>
              <a:rPr lang="es-ES" b="1" baseline="30000" dirty="0">
                <a:sym typeface="Wingdings" panose="05000000000000000000" pitchFamily="2" charset="2"/>
              </a:rPr>
              <a:t>0</a:t>
            </a:r>
          </a:p>
          <a:p>
            <a:r>
              <a:rPr lang="es-ES" dirty="0"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1100" name="Imagen 1099">
            <a:extLst>
              <a:ext uri="{FF2B5EF4-FFF2-40B4-BE49-F238E27FC236}">
                <a16:creationId xmlns:a16="http://schemas.microsoft.com/office/drawing/2014/main" id="{CD6F69CD-1A9A-4881-92EC-77102C59D8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111" y="3813972"/>
            <a:ext cx="3026112" cy="29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9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D622218-4114-4F03-88EA-084FD786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8882" y="882271"/>
            <a:ext cx="6840305" cy="31031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es-ES" sz="3600" dirty="0"/>
              <a:t>¿Que son los sistemas bioelectroquímicos (BES)?</a:t>
            </a:r>
          </a:p>
        </p:txBody>
      </p:sp>
      <p:sp>
        <p:nvSpPr>
          <p:cNvPr id="449" name="CuadroTexto 448">
            <a:extLst>
              <a:ext uri="{FF2B5EF4-FFF2-40B4-BE49-F238E27FC236}">
                <a16:creationId xmlns:a16="http://schemas.microsoft.com/office/drawing/2014/main" id="{3E70EAFD-65C0-42E6-BC1A-E8E3AA18855C}"/>
              </a:ext>
            </a:extLst>
          </p:cNvPr>
          <p:cNvSpPr txBox="1"/>
          <p:nvPr/>
        </p:nvSpPr>
        <p:spPr>
          <a:xfrm>
            <a:off x="2531064" y="3477633"/>
            <a:ext cx="3227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r>
              <a:rPr lang="es-ES" sz="2000" b="1" dirty="0"/>
              <a:t>Sistemas bioelectroquímicos</a:t>
            </a:r>
          </a:p>
        </p:txBody>
      </p:sp>
      <p:sp>
        <p:nvSpPr>
          <p:cNvPr id="1095" name="CuadroTexto 1094">
            <a:extLst>
              <a:ext uri="{FF2B5EF4-FFF2-40B4-BE49-F238E27FC236}">
                <a16:creationId xmlns:a16="http://schemas.microsoft.com/office/drawing/2014/main" id="{7CE858EE-8925-4CFB-A70A-9BAF89DBE45E}"/>
              </a:ext>
            </a:extLst>
          </p:cNvPr>
          <p:cNvSpPr txBox="1"/>
          <p:nvPr/>
        </p:nvSpPr>
        <p:spPr>
          <a:xfrm>
            <a:off x="8345066" y="1273647"/>
            <a:ext cx="3747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REACTORES BES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C8D5B1-EB20-4E7E-8D22-2E019EAD923E}"/>
              </a:ext>
            </a:extLst>
          </p:cNvPr>
          <p:cNvSpPr txBox="1"/>
          <p:nvPr/>
        </p:nvSpPr>
        <p:spPr>
          <a:xfrm>
            <a:off x="5594069" y="4904168"/>
            <a:ext cx="227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</a:t>
            </a:r>
            <a:r>
              <a:rPr lang="es-ES" baseline="30000" dirty="0"/>
              <a:t>+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</a:rPr>
              <a:t>H</a:t>
            </a:r>
            <a:r>
              <a:rPr lang="es-ES" b="1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CH</a:t>
            </a:r>
            <a:r>
              <a:rPr lang="es-ES" b="1" baseline="-25000" dirty="0">
                <a:sym typeface="Wingdings" panose="05000000000000000000" pitchFamily="2" charset="2"/>
              </a:rPr>
              <a:t>4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orgánicos</a:t>
            </a:r>
          </a:p>
          <a:p>
            <a:r>
              <a:rPr lang="es-ES" dirty="0">
                <a:sym typeface="Wingdings" panose="05000000000000000000" pitchFamily="2" charset="2"/>
              </a:rPr>
              <a:t>NH</a:t>
            </a:r>
            <a:r>
              <a:rPr lang="es-ES" baseline="-25000" dirty="0">
                <a:sym typeface="Wingdings" panose="05000000000000000000" pitchFamily="2" charset="2"/>
              </a:rPr>
              <a:t>4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NH</a:t>
            </a:r>
            <a:r>
              <a:rPr lang="es-ES" b="1" baseline="-25000" dirty="0">
                <a:sym typeface="Wingdings" panose="05000000000000000000" pitchFamily="2" charset="2"/>
              </a:rPr>
              <a:t>3</a:t>
            </a:r>
          </a:p>
          <a:p>
            <a:r>
              <a:rPr lang="es-ES" dirty="0">
                <a:sym typeface="Wingdings" panose="05000000000000000000" pitchFamily="2" charset="2"/>
              </a:rPr>
              <a:t>M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M(OH) o M</a:t>
            </a:r>
            <a:r>
              <a:rPr lang="es-ES" b="1" baseline="30000" dirty="0">
                <a:sym typeface="Wingdings" panose="05000000000000000000" pitchFamily="2" charset="2"/>
              </a:rPr>
              <a:t>0</a:t>
            </a:r>
          </a:p>
          <a:p>
            <a:r>
              <a:rPr lang="es-ES" dirty="0"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6711727-DA81-44E8-A339-4B18B5DB8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111" y="3813972"/>
            <a:ext cx="3026112" cy="2937698"/>
          </a:xfrm>
          <a:prstGeom prst="rect">
            <a:avLst/>
          </a:prstGeom>
        </p:spPr>
      </p:pic>
      <p:pic>
        <p:nvPicPr>
          <p:cNvPr id="19" name="Picture 2" descr="\\Leitat-srv-dc01\entorn\DCRD\I+D+I\desarrollo_y_gestion\gestion_proyectos\proyectos_europeos\EJECUCIÓN\MFC4Sludge\2.Execution\WP2\Fotos\2014.07.25 MFC modifications\mfc 012.jpg">
            <a:extLst>
              <a:ext uri="{FF2B5EF4-FFF2-40B4-BE49-F238E27FC236}">
                <a16:creationId xmlns:a16="http://schemas.microsoft.com/office/drawing/2014/main" id="{E3B20458-2C39-4A59-9809-F419D527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36" y="3927546"/>
            <a:ext cx="2219519" cy="1523633"/>
          </a:xfrm>
          <a:prstGeom prst="roundRect">
            <a:avLst>
              <a:gd name="adj" fmla="val 0"/>
            </a:avLst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C259A676-A3AC-4996-B0AF-7B974CBE7F2E}"/>
              </a:ext>
            </a:extLst>
          </p:cNvPr>
          <p:cNvGrpSpPr/>
          <p:nvPr/>
        </p:nvGrpSpPr>
        <p:grpSpPr>
          <a:xfrm>
            <a:off x="7501452" y="4365443"/>
            <a:ext cx="4436553" cy="1754326"/>
            <a:chOff x="9343789" y="5356773"/>
            <a:chExt cx="3086759" cy="1277920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F0261E6A-9E47-4C2A-8E8C-2CC2097E182E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789" y="5356773"/>
              <a:ext cx="1683745" cy="1277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BE692FC0-6A03-4B34-925C-BBC48761E709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4852" y="5356775"/>
              <a:ext cx="1245696" cy="12779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3D36BB8E-FF7B-4852-BDEE-C6115D6147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430" y="5478174"/>
            <a:ext cx="1782028" cy="118032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6467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D622218-4114-4F03-88EA-084FD786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8882" y="882271"/>
            <a:ext cx="6840305" cy="31031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es-ES" sz="3600" dirty="0"/>
              <a:t>¿Que son los sistemas bioelectroquímicos (BES)?</a:t>
            </a:r>
          </a:p>
        </p:txBody>
      </p:sp>
      <p:pic>
        <p:nvPicPr>
          <p:cNvPr id="1118" name="Imagen 1117">
            <a:extLst>
              <a:ext uri="{FF2B5EF4-FFF2-40B4-BE49-F238E27FC236}">
                <a16:creationId xmlns:a16="http://schemas.microsoft.com/office/drawing/2014/main" id="{A195547A-8E48-4A95-A183-9CFE0986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6" y="1236417"/>
            <a:ext cx="3616611" cy="4243152"/>
          </a:xfrm>
          <a:prstGeom prst="rect">
            <a:avLst/>
          </a:prstGeom>
        </p:spPr>
      </p:pic>
      <p:sp>
        <p:nvSpPr>
          <p:cNvPr id="449" name="CuadroTexto 448">
            <a:extLst>
              <a:ext uri="{FF2B5EF4-FFF2-40B4-BE49-F238E27FC236}">
                <a16:creationId xmlns:a16="http://schemas.microsoft.com/office/drawing/2014/main" id="{3E70EAFD-65C0-42E6-BC1A-E8E3AA18855C}"/>
              </a:ext>
            </a:extLst>
          </p:cNvPr>
          <p:cNvSpPr txBox="1"/>
          <p:nvPr/>
        </p:nvSpPr>
        <p:spPr>
          <a:xfrm>
            <a:off x="2531064" y="3477633"/>
            <a:ext cx="32273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r>
              <a:rPr lang="es-ES" sz="2000" b="1" dirty="0"/>
              <a:t>Sistemas bioelectroquímicos</a:t>
            </a:r>
          </a:p>
        </p:txBody>
      </p:sp>
      <p:sp>
        <p:nvSpPr>
          <p:cNvPr id="458" name="CuadroTexto 457">
            <a:extLst>
              <a:ext uri="{FF2B5EF4-FFF2-40B4-BE49-F238E27FC236}">
                <a16:creationId xmlns:a16="http://schemas.microsoft.com/office/drawing/2014/main" id="{DC6C416B-FB66-4BFB-9435-726A79C41F44}"/>
              </a:ext>
            </a:extLst>
          </p:cNvPr>
          <p:cNvSpPr txBox="1"/>
          <p:nvPr/>
        </p:nvSpPr>
        <p:spPr>
          <a:xfrm>
            <a:off x="8253794" y="4017255"/>
            <a:ext cx="37477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flexible y sostenible.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las emisiones de GEI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con energía renovables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Recuperación de productos de valor añadido en las </a:t>
            </a:r>
            <a:r>
              <a:rPr lang="es-E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EDARs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" name="CuadroTexto 1094">
            <a:extLst>
              <a:ext uri="{FF2B5EF4-FFF2-40B4-BE49-F238E27FC236}">
                <a16:creationId xmlns:a16="http://schemas.microsoft.com/office/drawing/2014/main" id="{7CE858EE-8925-4CFB-A70A-9BAF89DBE45E}"/>
              </a:ext>
            </a:extLst>
          </p:cNvPr>
          <p:cNvSpPr txBox="1"/>
          <p:nvPr/>
        </p:nvSpPr>
        <p:spPr>
          <a:xfrm>
            <a:off x="8345066" y="1273647"/>
            <a:ext cx="3747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REACTORES BES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C8D5B1-EB20-4E7E-8D22-2E019EAD923E}"/>
              </a:ext>
            </a:extLst>
          </p:cNvPr>
          <p:cNvSpPr txBox="1"/>
          <p:nvPr/>
        </p:nvSpPr>
        <p:spPr>
          <a:xfrm>
            <a:off x="5594069" y="4904168"/>
            <a:ext cx="227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</a:t>
            </a:r>
            <a:r>
              <a:rPr lang="es-ES" baseline="30000" dirty="0"/>
              <a:t>+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</a:rPr>
              <a:t>H</a:t>
            </a:r>
            <a:r>
              <a:rPr lang="es-ES" b="1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CH</a:t>
            </a:r>
            <a:r>
              <a:rPr lang="es-ES" b="1" baseline="-25000" dirty="0">
                <a:sym typeface="Wingdings" panose="05000000000000000000" pitchFamily="2" charset="2"/>
              </a:rPr>
              <a:t>4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orgánicos</a:t>
            </a:r>
          </a:p>
          <a:p>
            <a:r>
              <a:rPr lang="es-ES" dirty="0">
                <a:sym typeface="Wingdings" panose="05000000000000000000" pitchFamily="2" charset="2"/>
              </a:rPr>
              <a:t>NH</a:t>
            </a:r>
            <a:r>
              <a:rPr lang="es-ES" baseline="-25000" dirty="0">
                <a:sym typeface="Wingdings" panose="05000000000000000000" pitchFamily="2" charset="2"/>
              </a:rPr>
              <a:t>4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NH</a:t>
            </a:r>
            <a:r>
              <a:rPr lang="es-ES" b="1" baseline="-25000" dirty="0">
                <a:sym typeface="Wingdings" panose="05000000000000000000" pitchFamily="2" charset="2"/>
              </a:rPr>
              <a:t>3</a:t>
            </a:r>
          </a:p>
          <a:p>
            <a:r>
              <a:rPr lang="es-ES" dirty="0">
                <a:sym typeface="Wingdings" panose="05000000000000000000" pitchFamily="2" charset="2"/>
              </a:rPr>
              <a:t>M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M(OH) o M</a:t>
            </a:r>
            <a:r>
              <a:rPr lang="es-ES" b="1" baseline="30000" dirty="0">
                <a:sym typeface="Wingdings" panose="05000000000000000000" pitchFamily="2" charset="2"/>
              </a:rPr>
              <a:t>0</a:t>
            </a:r>
          </a:p>
          <a:p>
            <a:r>
              <a:rPr lang="es-ES" dirty="0"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6711727-DA81-44E8-A339-4B18B5DB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111" y="3813972"/>
            <a:ext cx="3026112" cy="2937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31C0BA-55CF-4432-8D14-D736A1E5F7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65" y="1652491"/>
            <a:ext cx="3482789" cy="23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A4AFEE0-4540-476D-8A89-29BF419E39B2}"/>
              </a:ext>
            </a:extLst>
          </p:cNvPr>
          <p:cNvSpPr/>
          <p:nvPr/>
        </p:nvSpPr>
        <p:spPr>
          <a:xfrm>
            <a:off x="502097" y="1595872"/>
            <a:ext cx="4698553" cy="4454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es-ES" sz="3600" dirty="0"/>
              <a:t>¿Que son los sistemas bioelectroquímicos (BES)?</a:t>
            </a:r>
          </a:p>
        </p:txBody>
      </p:sp>
      <p:sp>
        <p:nvSpPr>
          <p:cNvPr id="458" name="CuadroTexto 457">
            <a:extLst>
              <a:ext uri="{FF2B5EF4-FFF2-40B4-BE49-F238E27FC236}">
                <a16:creationId xmlns:a16="http://schemas.microsoft.com/office/drawing/2014/main" id="{DC6C416B-FB66-4BFB-9435-726A79C41F44}"/>
              </a:ext>
            </a:extLst>
          </p:cNvPr>
          <p:cNvSpPr txBox="1"/>
          <p:nvPr/>
        </p:nvSpPr>
        <p:spPr>
          <a:xfrm>
            <a:off x="706104" y="4700407"/>
            <a:ext cx="349010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dirty="0"/>
              <a:t>T</a:t>
            </a:r>
            <a:r>
              <a:rPr lang="es-ES" dirty="0" err="1"/>
              <a:t>ratamiento</a:t>
            </a:r>
            <a:r>
              <a:rPr lang="es-ES" dirty="0"/>
              <a:t> de aguas residuales </a:t>
            </a:r>
            <a:r>
              <a:rPr lang="es-ES" sz="1600" i="1" dirty="0"/>
              <a:t>(degradación de materia orgánica)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dirty="0"/>
              <a:t>Generación de electricidad </a:t>
            </a:r>
            <a:r>
              <a:rPr lang="es-ES" sz="1600" i="1" dirty="0"/>
              <a:t>(densidad de potencia limitada)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C3D298-AF61-4E33-9D8F-6B49C219189F}"/>
              </a:ext>
            </a:extLst>
          </p:cNvPr>
          <p:cNvSpPr txBox="1"/>
          <p:nvPr/>
        </p:nvSpPr>
        <p:spPr>
          <a:xfrm>
            <a:off x="0" y="105280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bioelectroquímicos –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Fuel Cell (MFC)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FB343C4-4924-469F-B448-ED24F2D0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32" y="1567212"/>
            <a:ext cx="3260572" cy="30610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355C0E8-F1B8-426D-876F-CEDA4A24F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719" y="1694065"/>
            <a:ext cx="4252974" cy="28596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9D25CF0-0E69-492E-B191-79AAA5778FE1}"/>
              </a:ext>
            </a:extLst>
          </p:cNvPr>
          <p:cNvSpPr txBox="1"/>
          <p:nvPr/>
        </p:nvSpPr>
        <p:spPr>
          <a:xfrm>
            <a:off x="5328457" y="4397893"/>
            <a:ext cx="10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b="1" dirty="0"/>
              <a:t>SRO:</a:t>
            </a:r>
            <a:endParaRPr lang="es-ES" sz="2000" b="1" dirty="0"/>
          </a:p>
        </p:txBody>
      </p:sp>
      <p:sp>
        <p:nvSpPr>
          <p:cNvPr id="9" name="24 CuadroTexto">
            <a:extLst>
              <a:ext uri="{FF2B5EF4-FFF2-40B4-BE49-F238E27FC236}">
                <a16:creationId xmlns:a16="http://schemas.microsoft.com/office/drawing/2014/main" id="{3A04E769-D6B5-4ED4-9989-699D4A9C3636}"/>
              </a:ext>
            </a:extLst>
          </p:cNvPr>
          <p:cNvSpPr txBox="1"/>
          <p:nvPr/>
        </p:nvSpPr>
        <p:spPr>
          <a:xfrm>
            <a:off x="5328457" y="479800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CH</a:t>
            </a:r>
            <a:r>
              <a:rPr lang="es-ES" baseline="-25000" dirty="0"/>
              <a:t>3</a:t>
            </a:r>
            <a:r>
              <a:rPr lang="es-ES" dirty="0"/>
              <a:t>COO</a:t>
            </a:r>
            <a:r>
              <a:rPr lang="es-ES" baseline="30000" dirty="0"/>
              <a:t>-</a:t>
            </a:r>
            <a:r>
              <a:rPr lang="es-ES" dirty="0"/>
              <a:t> + 4H</a:t>
            </a:r>
            <a:r>
              <a:rPr lang="es-ES" baseline="-25000" dirty="0"/>
              <a:t>2</a:t>
            </a:r>
            <a:r>
              <a:rPr lang="es-ES" dirty="0"/>
              <a:t>O </a:t>
            </a:r>
            <a:r>
              <a:rPr lang="es-ES" dirty="0">
                <a:sym typeface="Wingdings" pitchFamily="2" charset="2"/>
              </a:rPr>
              <a:t> 2HCO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baseline="30000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 + 9H</a:t>
            </a:r>
            <a:r>
              <a:rPr lang="es-ES" baseline="30000" dirty="0">
                <a:sym typeface="Wingdings" pitchFamily="2" charset="2"/>
              </a:rPr>
              <a:t>+</a:t>
            </a:r>
            <a:r>
              <a:rPr lang="es-ES" dirty="0">
                <a:sym typeface="Wingdings" pitchFamily="2" charset="2"/>
              </a:rPr>
              <a:t> + 8e</a:t>
            </a:r>
            <a:r>
              <a:rPr lang="es-ES" baseline="30000" dirty="0">
                <a:sym typeface="Wingdings" pitchFamily="2" charset="2"/>
              </a:rPr>
              <a:t>-</a:t>
            </a:r>
          </a:p>
          <a:p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-0.280 V vs. SHE</a:t>
            </a:r>
            <a:endParaRPr lang="es-ES" dirty="0"/>
          </a:p>
        </p:txBody>
      </p:sp>
      <p:sp>
        <p:nvSpPr>
          <p:cNvPr id="11" name="30 CuadroTexto">
            <a:extLst>
              <a:ext uri="{FF2B5EF4-FFF2-40B4-BE49-F238E27FC236}">
                <a16:creationId xmlns:a16="http://schemas.microsoft.com/office/drawing/2014/main" id="{2111B684-942D-466B-B86F-FD773BFA6C2A}"/>
              </a:ext>
            </a:extLst>
          </p:cNvPr>
          <p:cNvSpPr txBox="1"/>
          <p:nvPr/>
        </p:nvSpPr>
        <p:spPr>
          <a:xfrm>
            <a:off x="8560490" y="480377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O</a:t>
            </a:r>
            <a:r>
              <a:rPr lang="es-ES" baseline="-25000" dirty="0"/>
              <a:t>2</a:t>
            </a:r>
            <a:r>
              <a:rPr lang="es-ES" dirty="0"/>
              <a:t> + 4H</a:t>
            </a:r>
            <a:r>
              <a:rPr lang="es-ES" baseline="30000" dirty="0"/>
              <a:t>+</a:t>
            </a:r>
            <a:r>
              <a:rPr lang="es-ES" dirty="0"/>
              <a:t> + 4e</a:t>
            </a:r>
            <a:r>
              <a:rPr lang="es-ES" baseline="30000" dirty="0"/>
              <a:t>-</a:t>
            </a:r>
            <a:r>
              <a:rPr lang="es-ES" dirty="0"/>
              <a:t> </a:t>
            </a:r>
            <a:r>
              <a:rPr lang="es-ES" dirty="0">
                <a:sym typeface="Wingdings" pitchFamily="2" charset="2"/>
              </a:rPr>
              <a:t> 2H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O</a:t>
            </a:r>
            <a:endParaRPr lang="es-ES" baseline="30000" dirty="0">
              <a:sym typeface="Wingdings" pitchFamily="2" charset="2"/>
            </a:endParaRPr>
          </a:p>
          <a:p>
            <a:pPr algn="r">
              <a:spcAft>
                <a:spcPts val="300"/>
              </a:spcAft>
            </a:pP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0.82 V vs. SHE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BCEC97-1F92-412F-AE96-68D902EB96F4}"/>
              </a:ext>
            </a:extLst>
          </p:cNvPr>
          <p:cNvSpPr txBox="1"/>
          <p:nvPr/>
        </p:nvSpPr>
        <p:spPr>
          <a:xfrm>
            <a:off x="11074858" y="4397893"/>
            <a:ext cx="10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sz="2000" b="1" dirty="0"/>
              <a:t>SRR: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326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2212C6-9200-4B91-96B7-C616359B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35" y="1413213"/>
            <a:ext cx="3260572" cy="348263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A4AFEE0-4540-476D-8A89-29BF419E39B2}"/>
              </a:ext>
            </a:extLst>
          </p:cNvPr>
          <p:cNvSpPr/>
          <p:nvPr/>
        </p:nvSpPr>
        <p:spPr>
          <a:xfrm>
            <a:off x="502097" y="1595872"/>
            <a:ext cx="4019103" cy="4458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es-ES" sz="3600" dirty="0"/>
              <a:t>¿Que son los sistemas bioelectroquímicos (BES)?</a:t>
            </a:r>
          </a:p>
        </p:txBody>
      </p:sp>
      <p:sp>
        <p:nvSpPr>
          <p:cNvPr id="458" name="CuadroTexto 457">
            <a:extLst>
              <a:ext uri="{FF2B5EF4-FFF2-40B4-BE49-F238E27FC236}">
                <a16:creationId xmlns:a16="http://schemas.microsoft.com/office/drawing/2014/main" id="{DC6C416B-FB66-4BFB-9435-726A79C41F44}"/>
              </a:ext>
            </a:extLst>
          </p:cNvPr>
          <p:cNvSpPr txBox="1"/>
          <p:nvPr/>
        </p:nvSpPr>
        <p:spPr>
          <a:xfrm>
            <a:off x="706104" y="4700407"/>
            <a:ext cx="349010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dirty="0"/>
              <a:t>Tratamiento agua residual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dirty="0"/>
              <a:t>Desalinización de aguas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dirty="0"/>
              <a:t>o, concentración y recuperación de productos de valor añadido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C3D298-AF61-4E33-9D8F-6B49C219189F}"/>
              </a:ext>
            </a:extLst>
          </p:cNvPr>
          <p:cNvSpPr txBox="1"/>
          <p:nvPr/>
        </p:nvSpPr>
        <p:spPr>
          <a:xfrm>
            <a:off x="0" y="104010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bioelectroquímicos –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Desalination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 (MDC)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D25CF0-0E69-492E-B191-79AAA5778FE1}"/>
              </a:ext>
            </a:extLst>
          </p:cNvPr>
          <p:cNvSpPr txBox="1"/>
          <p:nvPr/>
        </p:nvSpPr>
        <p:spPr>
          <a:xfrm>
            <a:off x="5328457" y="4388368"/>
            <a:ext cx="10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b="1" dirty="0"/>
              <a:t>SRO:</a:t>
            </a:r>
            <a:endParaRPr lang="es-ES" sz="2000" b="1" dirty="0"/>
          </a:p>
        </p:txBody>
      </p:sp>
      <p:sp>
        <p:nvSpPr>
          <p:cNvPr id="9" name="24 CuadroTexto">
            <a:extLst>
              <a:ext uri="{FF2B5EF4-FFF2-40B4-BE49-F238E27FC236}">
                <a16:creationId xmlns:a16="http://schemas.microsoft.com/office/drawing/2014/main" id="{3A04E769-D6B5-4ED4-9989-699D4A9C3636}"/>
              </a:ext>
            </a:extLst>
          </p:cNvPr>
          <p:cNvSpPr txBox="1"/>
          <p:nvPr/>
        </p:nvSpPr>
        <p:spPr>
          <a:xfrm>
            <a:off x="5328457" y="478847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CH</a:t>
            </a:r>
            <a:r>
              <a:rPr lang="es-ES" baseline="-25000" dirty="0"/>
              <a:t>3</a:t>
            </a:r>
            <a:r>
              <a:rPr lang="es-ES" dirty="0"/>
              <a:t>COO</a:t>
            </a:r>
            <a:r>
              <a:rPr lang="es-ES" baseline="30000" dirty="0"/>
              <a:t>-</a:t>
            </a:r>
            <a:r>
              <a:rPr lang="es-ES" dirty="0"/>
              <a:t> + 4H</a:t>
            </a:r>
            <a:r>
              <a:rPr lang="es-ES" baseline="-25000" dirty="0"/>
              <a:t>2</a:t>
            </a:r>
            <a:r>
              <a:rPr lang="es-ES" dirty="0"/>
              <a:t>O </a:t>
            </a:r>
            <a:r>
              <a:rPr lang="es-ES" dirty="0">
                <a:sym typeface="Wingdings" pitchFamily="2" charset="2"/>
              </a:rPr>
              <a:t> 2HCO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baseline="30000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 + 9H</a:t>
            </a:r>
            <a:r>
              <a:rPr lang="es-ES" baseline="30000" dirty="0">
                <a:sym typeface="Wingdings" pitchFamily="2" charset="2"/>
              </a:rPr>
              <a:t>+</a:t>
            </a:r>
            <a:r>
              <a:rPr lang="es-ES" dirty="0">
                <a:sym typeface="Wingdings" pitchFamily="2" charset="2"/>
              </a:rPr>
              <a:t> + 8e</a:t>
            </a:r>
            <a:r>
              <a:rPr lang="es-ES" baseline="30000" dirty="0">
                <a:sym typeface="Wingdings" pitchFamily="2" charset="2"/>
              </a:rPr>
              <a:t>-</a:t>
            </a:r>
          </a:p>
          <a:p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-0.280 V vs. SHE</a:t>
            </a:r>
            <a:endParaRPr lang="es-ES" dirty="0"/>
          </a:p>
        </p:txBody>
      </p:sp>
      <p:sp>
        <p:nvSpPr>
          <p:cNvPr id="11" name="30 CuadroTexto">
            <a:extLst>
              <a:ext uri="{FF2B5EF4-FFF2-40B4-BE49-F238E27FC236}">
                <a16:creationId xmlns:a16="http://schemas.microsoft.com/office/drawing/2014/main" id="{2111B684-942D-466B-B86F-FD773BFA6C2A}"/>
              </a:ext>
            </a:extLst>
          </p:cNvPr>
          <p:cNvSpPr txBox="1"/>
          <p:nvPr/>
        </p:nvSpPr>
        <p:spPr>
          <a:xfrm>
            <a:off x="8560490" y="479424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O</a:t>
            </a:r>
            <a:r>
              <a:rPr lang="es-ES" baseline="-25000" dirty="0"/>
              <a:t>2</a:t>
            </a:r>
            <a:r>
              <a:rPr lang="es-ES" dirty="0"/>
              <a:t> + 4H</a:t>
            </a:r>
            <a:r>
              <a:rPr lang="es-ES" baseline="30000" dirty="0"/>
              <a:t>+</a:t>
            </a:r>
            <a:r>
              <a:rPr lang="es-ES" dirty="0"/>
              <a:t> + 4e</a:t>
            </a:r>
            <a:r>
              <a:rPr lang="es-ES" baseline="30000" dirty="0"/>
              <a:t>-</a:t>
            </a:r>
            <a:r>
              <a:rPr lang="es-ES" dirty="0"/>
              <a:t> </a:t>
            </a:r>
            <a:r>
              <a:rPr lang="es-ES" dirty="0">
                <a:sym typeface="Wingdings" pitchFamily="2" charset="2"/>
              </a:rPr>
              <a:t> 2H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O</a:t>
            </a:r>
            <a:endParaRPr lang="es-ES" baseline="30000" dirty="0">
              <a:sym typeface="Wingdings" pitchFamily="2" charset="2"/>
            </a:endParaRPr>
          </a:p>
          <a:p>
            <a:pPr algn="r">
              <a:spcAft>
                <a:spcPts val="300"/>
              </a:spcAft>
            </a:pP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0.82 V vs. SHE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BCEC97-1F92-412F-AE96-68D902EB96F4}"/>
              </a:ext>
            </a:extLst>
          </p:cNvPr>
          <p:cNvSpPr txBox="1"/>
          <p:nvPr/>
        </p:nvSpPr>
        <p:spPr>
          <a:xfrm>
            <a:off x="11074858" y="4388368"/>
            <a:ext cx="10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sz="2000" b="1" dirty="0"/>
              <a:t>SRR:</a:t>
            </a:r>
            <a:endParaRPr lang="es-ES" sz="2000" b="1" dirty="0"/>
          </a:p>
        </p:txBody>
      </p:sp>
      <p:pic>
        <p:nvPicPr>
          <p:cNvPr id="4" name="Imagen 3" descr="Imagen que contiene interior, mesa, tarta&#10;&#10;Descripción generada automáticamente">
            <a:extLst>
              <a:ext uri="{FF2B5EF4-FFF2-40B4-BE49-F238E27FC236}">
                <a16:creationId xmlns:a16="http://schemas.microsoft.com/office/drawing/2014/main" id="{7BF95380-8259-4013-BBEE-E607671A1F0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70391" y="1676570"/>
            <a:ext cx="2516361" cy="30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169043D-DDD2-4AC5-8618-D53F7F04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32" y="1302624"/>
            <a:ext cx="3119939" cy="33256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A4AFEE0-4540-476D-8A89-29BF419E39B2}"/>
              </a:ext>
            </a:extLst>
          </p:cNvPr>
          <p:cNvSpPr/>
          <p:nvPr/>
        </p:nvSpPr>
        <p:spPr>
          <a:xfrm>
            <a:off x="502097" y="1595872"/>
            <a:ext cx="4698553" cy="4633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15FF2C-6E83-44A1-83AA-4C75CD59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2"/>
            <a:ext cx="9645502" cy="1157007"/>
          </a:xfrm>
        </p:spPr>
        <p:txBody>
          <a:bodyPr anchor="ctr"/>
          <a:lstStyle/>
          <a:p>
            <a:r>
              <a:rPr lang="es-ES" sz="3600" dirty="0"/>
              <a:t>¿Que son los sistemas bioelectroquímicos (BES)?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C3D298-AF61-4E33-9D8F-6B49C219189F}"/>
              </a:ext>
            </a:extLst>
          </p:cNvPr>
          <p:cNvSpPr txBox="1"/>
          <p:nvPr/>
        </p:nvSpPr>
        <p:spPr>
          <a:xfrm>
            <a:off x="0" y="104010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bioelectroquímicos –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Electrosyntheis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 (MEC)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D25CF0-0E69-492E-B191-79AAA5778FE1}"/>
              </a:ext>
            </a:extLst>
          </p:cNvPr>
          <p:cNvSpPr txBox="1"/>
          <p:nvPr/>
        </p:nvSpPr>
        <p:spPr>
          <a:xfrm>
            <a:off x="5328457" y="4397893"/>
            <a:ext cx="10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b="1" dirty="0"/>
              <a:t>SRO:</a:t>
            </a:r>
            <a:endParaRPr lang="es-ES" sz="2000" b="1" dirty="0"/>
          </a:p>
        </p:txBody>
      </p:sp>
      <p:sp>
        <p:nvSpPr>
          <p:cNvPr id="9" name="24 CuadroTexto">
            <a:extLst>
              <a:ext uri="{FF2B5EF4-FFF2-40B4-BE49-F238E27FC236}">
                <a16:creationId xmlns:a16="http://schemas.microsoft.com/office/drawing/2014/main" id="{3A04E769-D6B5-4ED4-9989-699D4A9C3636}"/>
              </a:ext>
            </a:extLst>
          </p:cNvPr>
          <p:cNvSpPr txBox="1"/>
          <p:nvPr/>
        </p:nvSpPr>
        <p:spPr>
          <a:xfrm>
            <a:off x="5328457" y="479800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CH</a:t>
            </a:r>
            <a:r>
              <a:rPr lang="es-ES" baseline="-25000" dirty="0"/>
              <a:t>3</a:t>
            </a:r>
            <a:r>
              <a:rPr lang="es-ES" dirty="0"/>
              <a:t>COO</a:t>
            </a:r>
            <a:r>
              <a:rPr lang="es-ES" baseline="30000" dirty="0"/>
              <a:t>-</a:t>
            </a:r>
            <a:r>
              <a:rPr lang="es-ES" dirty="0"/>
              <a:t> + 4H</a:t>
            </a:r>
            <a:r>
              <a:rPr lang="es-ES" baseline="-25000" dirty="0"/>
              <a:t>2</a:t>
            </a:r>
            <a:r>
              <a:rPr lang="es-ES" dirty="0"/>
              <a:t>O </a:t>
            </a:r>
            <a:r>
              <a:rPr lang="es-ES" dirty="0">
                <a:sym typeface="Wingdings" pitchFamily="2" charset="2"/>
              </a:rPr>
              <a:t> 2HCO</a:t>
            </a:r>
            <a:r>
              <a:rPr lang="es-ES" baseline="-25000" dirty="0">
                <a:sym typeface="Wingdings" pitchFamily="2" charset="2"/>
              </a:rPr>
              <a:t>3</a:t>
            </a:r>
            <a:r>
              <a:rPr lang="es-ES" baseline="30000" dirty="0">
                <a:sym typeface="Wingdings" pitchFamily="2" charset="2"/>
              </a:rPr>
              <a:t>-</a:t>
            </a:r>
            <a:r>
              <a:rPr lang="es-ES" dirty="0">
                <a:sym typeface="Wingdings" pitchFamily="2" charset="2"/>
              </a:rPr>
              <a:t> + 9H</a:t>
            </a:r>
            <a:r>
              <a:rPr lang="es-ES" baseline="30000" dirty="0">
                <a:sym typeface="Wingdings" pitchFamily="2" charset="2"/>
              </a:rPr>
              <a:t>+</a:t>
            </a:r>
            <a:r>
              <a:rPr lang="es-ES" dirty="0">
                <a:sym typeface="Wingdings" pitchFamily="2" charset="2"/>
              </a:rPr>
              <a:t> + 8e</a:t>
            </a:r>
            <a:r>
              <a:rPr lang="es-ES" baseline="30000" dirty="0">
                <a:sym typeface="Wingdings" pitchFamily="2" charset="2"/>
              </a:rPr>
              <a:t>-</a:t>
            </a:r>
          </a:p>
          <a:p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-0.280 V vs. SHE</a:t>
            </a:r>
            <a:endParaRPr lang="es-ES" dirty="0"/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id="{C97F4BCF-0AE9-4A5B-A094-2719A57EA63D}"/>
              </a:ext>
            </a:extLst>
          </p:cNvPr>
          <p:cNvSpPr txBox="1"/>
          <p:nvPr/>
        </p:nvSpPr>
        <p:spPr>
          <a:xfrm>
            <a:off x="5328457" y="553929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2H</a:t>
            </a:r>
            <a:r>
              <a:rPr lang="es-ES" baseline="-25000" dirty="0"/>
              <a:t>2</a:t>
            </a:r>
            <a:r>
              <a:rPr lang="es-ES" dirty="0"/>
              <a:t>O </a:t>
            </a:r>
            <a:r>
              <a:rPr lang="es-ES" dirty="0">
                <a:sym typeface="Wingdings" pitchFamily="2" charset="2"/>
              </a:rPr>
              <a:t> 4H</a:t>
            </a:r>
            <a:r>
              <a:rPr lang="es-ES" baseline="30000" dirty="0">
                <a:sym typeface="Wingdings" pitchFamily="2" charset="2"/>
              </a:rPr>
              <a:t>+</a:t>
            </a:r>
            <a:r>
              <a:rPr lang="es-ES" dirty="0">
                <a:sym typeface="Wingdings" pitchFamily="2" charset="2"/>
              </a:rPr>
              <a:t> + O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 + 4e</a:t>
            </a:r>
            <a:r>
              <a:rPr lang="es-ES" baseline="30000" dirty="0">
                <a:sym typeface="Wingdings" pitchFamily="2" charset="2"/>
              </a:rPr>
              <a:t>-</a:t>
            </a:r>
          </a:p>
          <a:p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0.820 V vs. SHE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BCEC97-1F92-412F-AE96-68D902EB96F4}"/>
              </a:ext>
            </a:extLst>
          </p:cNvPr>
          <p:cNvSpPr txBox="1"/>
          <p:nvPr/>
        </p:nvSpPr>
        <p:spPr>
          <a:xfrm>
            <a:off x="11114969" y="4434624"/>
            <a:ext cx="101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sz="2000" b="1" dirty="0"/>
              <a:t>SRR:</a:t>
            </a:r>
            <a:endParaRPr lang="es-ES" sz="2000" b="1" dirty="0"/>
          </a:p>
        </p:txBody>
      </p:sp>
      <p:pic>
        <p:nvPicPr>
          <p:cNvPr id="3" name="Imagen 2" descr="Imagen que contiene tabla, interior, cocina, mostrador&#10;&#10;Descripción generada automáticamente">
            <a:extLst>
              <a:ext uri="{FF2B5EF4-FFF2-40B4-BE49-F238E27FC236}">
                <a16:creationId xmlns:a16="http://schemas.microsoft.com/office/drawing/2014/main" id="{9D2A9393-2140-4DCD-AFA5-744790AC1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17" y="1775135"/>
            <a:ext cx="4331722" cy="29720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F060CBD-A718-41FB-9CDD-8DE071BC7672}"/>
              </a:ext>
            </a:extLst>
          </p:cNvPr>
          <p:cNvSpPr txBox="1"/>
          <p:nvPr/>
        </p:nvSpPr>
        <p:spPr>
          <a:xfrm>
            <a:off x="699416" y="4875290"/>
            <a:ext cx="43317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lvl1pPr>
          </a:lstStyle>
          <a:p>
            <a:r>
              <a:rPr lang="ca-ES" dirty="0"/>
              <a:t>T</a:t>
            </a:r>
            <a:r>
              <a:rPr lang="es-ES" dirty="0" err="1"/>
              <a:t>ratamiento</a:t>
            </a:r>
            <a:r>
              <a:rPr lang="es-ES" dirty="0"/>
              <a:t> agua residual</a:t>
            </a:r>
          </a:p>
          <a:p>
            <a:r>
              <a:rPr lang="es-ES" dirty="0"/>
              <a:t>Producción de productos de valor añadido en el cátodo</a:t>
            </a:r>
          </a:p>
          <a:p>
            <a:r>
              <a:rPr lang="es-ES" dirty="0"/>
              <a:t>Potencialmente alta eficiencia energética</a:t>
            </a:r>
          </a:p>
        </p:txBody>
      </p:sp>
      <p:sp>
        <p:nvSpPr>
          <p:cNvPr id="448" name="29 CuadroTexto">
            <a:extLst>
              <a:ext uri="{FF2B5EF4-FFF2-40B4-BE49-F238E27FC236}">
                <a16:creationId xmlns:a16="http://schemas.microsoft.com/office/drawing/2014/main" id="{F48667A6-8FC3-45E8-B10D-9C8372B307D5}"/>
              </a:ext>
            </a:extLst>
          </p:cNvPr>
          <p:cNvSpPr txBox="1"/>
          <p:nvPr/>
        </p:nvSpPr>
        <p:spPr>
          <a:xfrm>
            <a:off x="8600601" y="4811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HCO</a:t>
            </a:r>
            <a:r>
              <a:rPr lang="es-ES" baseline="-25000" dirty="0"/>
              <a:t>3</a:t>
            </a:r>
            <a:r>
              <a:rPr lang="es-ES" baseline="30000" dirty="0"/>
              <a:t>-</a:t>
            </a:r>
            <a:r>
              <a:rPr lang="es-ES" dirty="0"/>
              <a:t> + 9H</a:t>
            </a:r>
            <a:r>
              <a:rPr lang="es-ES" baseline="30000" dirty="0"/>
              <a:t>+</a:t>
            </a:r>
            <a:r>
              <a:rPr lang="es-ES" dirty="0"/>
              <a:t> + 8e</a:t>
            </a:r>
            <a:r>
              <a:rPr lang="es-ES" baseline="30000" dirty="0"/>
              <a:t>-</a:t>
            </a:r>
            <a:r>
              <a:rPr lang="es-ES" dirty="0"/>
              <a:t> </a:t>
            </a:r>
            <a:r>
              <a:rPr lang="es-ES" dirty="0">
                <a:sym typeface="Wingdings" pitchFamily="2" charset="2"/>
              </a:rPr>
              <a:t> </a:t>
            </a:r>
            <a:r>
              <a:rPr lang="es-ES" b="1" dirty="0">
                <a:sym typeface="Wingdings" pitchFamily="2" charset="2"/>
              </a:rPr>
              <a:t>CH</a:t>
            </a:r>
            <a:r>
              <a:rPr lang="es-ES" b="1" baseline="-25000" dirty="0">
                <a:sym typeface="Wingdings" pitchFamily="2" charset="2"/>
              </a:rPr>
              <a:t>4</a:t>
            </a:r>
            <a:r>
              <a:rPr lang="es-ES" dirty="0">
                <a:sym typeface="Wingdings" pitchFamily="2" charset="2"/>
              </a:rPr>
              <a:t> +H</a:t>
            </a:r>
            <a:r>
              <a:rPr lang="es-ES" baseline="-25000" dirty="0">
                <a:sym typeface="Wingdings" pitchFamily="2" charset="2"/>
              </a:rPr>
              <a:t>2</a:t>
            </a:r>
            <a:r>
              <a:rPr lang="es-ES" dirty="0">
                <a:sym typeface="Wingdings" pitchFamily="2" charset="2"/>
              </a:rPr>
              <a:t>O</a:t>
            </a:r>
            <a:endParaRPr lang="es-ES" baseline="30000" dirty="0">
              <a:sym typeface="Wingdings" pitchFamily="2" charset="2"/>
            </a:endParaRPr>
          </a:p>
          <a:p>
            <a:pPr algn="r">
              <a:spcAft>
                <a:spcPts val="300"/>
              </a:spcAft>
            </a:pPr>
            <a:r>
              <a:rPr lang="es-ES" dirty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-0.24 V vs. SHE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328EE566-05F9-49E6-80D2-2AA96987ECB6}"/>
              </a:ext>
            </a:extLst>
          </p:cNvPr>
          <p:cNvSpPr txBox="1"/>
          <p:nvPr/>
        </p:nvSpPr>
        <p:spPr>
          <a:xfrm>
            <a:off x="8836367" y="5443356"/>
            <a:ext cx="3294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/>
              <a:t>2H</a:t>
            </a:r>
            <a:r>
              <a:rPr lang="es-ES" baseline="30000" dirty="0"/>
              <a:t>+</a:t>
            </a:r>
            <a:r>
              <a:rPr lang="es-ES" dirty="0"/>
              <a:t> + 2e</a:t>
            </a:r>
            <a:r>
              <a:rPr lang="es-ES" baseline="30000" dirty="0"/>
              <a:t>-</a:t>
            </a:r>
            <a:r>
              <a:rPr lang="es-ES" dirty="0"/>
              <a:t> </a:t>
            </a:r>
            <a:r>
              <a:rPr lang="es-ES" dirty="0">
                <a:sym typeface="Wingdings" pitchFamily="2" charset="2"/>
              </a:rPr>
              <a:t> </a:t>
            </a:r>
            <a:r>
              <a:rPr lang="es-ES" b="1" dirty="0">
                <a:sym typeface="Wingdings" pitchFamily="2" charset="2"/>
              </a:rPr>
              <a:t>H</a:t>
            </a:r>
            <a:r>
              <a:rPr lang="es-ES" b="1" baseline="-25000" dirty="0">
                <a:sym typeface="Wingdings" pitchFamily="2" charset="2"/>
              </a:rPr>
              <a:t>2</a:t>
            </a:r>
          </a:p>
          <a:p>
            <a:pPr algn="r"/>
            <a:r>
              <a:rPr lang="es-ES" dirty="0" err="1">
                <a:sym typeface="Wingdings" pitchFamily="2" charset="2"/>
              </a:rPr>
              <a:t>E</a:t>
            </a:r>
            <a:r>
              <a:rPr lang="es-ES" baseline="-25000" dirty="0" err="1">
                <a:sym typeface="Wingdings" pitchFamily="2" charset="2"/>
              </a:rPr>
              <a:t>o</a:t>
            </a:r>
            <a:r>
              <a:rPr lang="es-ES" baseline="30000" dirty="0">
                <a:sym typeface="Wingdings" pitchFamily="2" charset="2"/>
              </a:rPr>
              <a:t>’</a:t>
            </a:r>
            <a:r>
              <a:rPr lang="es-ES" dirty="0">
                <a:sym typeface="Wingdings" pitchFamily="2" charset="2"/>
              </a:rPr>
              <a:t>= -0.41 V vs. SHE</a:t>
            </a:r>
            <a:endParaRPr lang="es-ES" baseline="30000" dirty="0">
              <a:sym typeface="Wingdings" pitchFamily="2" charset="2"/>
            </a:endParaRPr>
          </a:p>
        </p:txBody>
      </p:sp>
      <p:sp>
        <p:nvSpPr>
          <p:cNvPr id="451" name="CuadroTexto 450">
            <a:extLst>
              <a:ext uri="{FF2B5EF4-FFF2-40B4-BE49-F238E27FC236}">
                <a16:creationId xmlns:a16="http://schemas.microsoft.com/office/drawing/2014/main" id="{C250D6FF-99CC-4481-A8CE-61E2246FC09A}"/>
              </a:ext>
            </a:extLst>
          </p:cNvPr>
          <p:cNvSpPr txBox="1"/>
          <p:nvPr/>
        </p:nvSpPr>
        <p:spPr>
          <a:xfrm>
            <a:off x="9975892" y="2375987"/>
            <a:ext cx="227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</a:t>
            </a:r>
            <a:r>
              <a:rPr lang="es-ES" baseline="30000" dirty="0"/>
              <a:t>+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</a:rPr>
              <a:t>H</a:t>
            </a:r>
            <a:r>
              <a:rPr lang="es-ES" b="1" baseline="-25000" dirty="0">
                <a:sym typeface="Wingdings" panose="05000000000000000000" pitchFamily="2" charset="2"/>
              </a:rPr>
              <a:t>2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CH</a:t>
            </a:r>
            <a:r>
              <a:rPr lang="es-ES" b="1" baseline="-25000" dirty="0">
                <a:sym typeface="Wingdings" panose="05000000000000000000" pitchFamily="2" charset="2"/>
              </a:rPr>
              <a:t>4</a:t>
            </a:r>
          </a:p>
          <a:p>
            <a:r>
              <a:rPr lang="es-ES" dirty="0">
                <a:sym typeface="Wingdings" panose="05000000000000000000" pitchFamily="2" charset="2"/>
              </a:rPr>
              <a:t>CO</a:t>
            </a:r>
            <a:r>
              <a:rPr lang="es-ES" baseline="-25000" dirty="0">
                <a:sym typeface="Wingdings" panose="05000000000000000000" pitchFamily="2" charset="2"/>
              </a:rPr>
              <a:t>2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orgánicos</a:t>
            </a:r>
          </a:p>
          <a:p>
            <a:r>
              <a:rPr lang="es-ES" dirty="0">
                <a:sym typeface="Wingdings" panose="05000000000000000000" pitchFamily="2" charset="2"/>
              </a:rPr>
              <a:t>NH</a:t>
            </a:r>
            <a:r>
              <a:rPr lang="es-ES" baseline="-25000" dirty="0">
                <a:sym typeface="Wingdings" panose="05000000000000000000" pitchFamily="2" charset="2"/>
              </a:rPr>
              <a:t>4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NH</a:t>
            </a:r>
            <a:r>
              <a:rPr lang="es-ES" b="1" baseline="-25000" dirty="0">
                <a:sym typeface="Wingdings" panose="05000000000000000000" pitchFamily="2" charset="2"/>
              </a:rPr>
              <a:t>3</a:t>
            </a:r>
          </a:p>
          <a:p>
            <a:r>
              <a:rPr lang="es-ES" dirty="0">
                <a:sym typeface="Wingdings" panose="05000000000000000000" pitchFamily="2" charset="2"/>
              </a:rPr>
              <a:t>M</a:t>
            </a:r>
            <a:r>
              <a:rPr lang="es-ES" baseline="30000" dirty="0">
                <a:sym typeface="Wingdings" panose="05000000000000000000" pitchFamily="2" charset="2"/>
              </a:rPr>
              <a:t>+</a:t>
            </a:r>
            <a:r>
              <a:rPr lang="es-ES" dirty="0">
                <a:sym typeface="Wingdings" panose="05000000000000000000" pitchFamily="2" charset="2"/>
              </a:rPr>
              <a:t>  </a:t>
            </a:r>
            <a:r>
              <a:rPr lang="es-ES" b="1" dirty="0">
                <a:sym typeface="Wingdings" panose="05000000000000000000" pitchFamily="2" charset="2"/>
              </a:rPr>
              <a:t>M(OH) o M</a:t>
            </a:r>
            <a:r>
              <a:rPr lang="es-ES" b="1" baseline="30000" dirty="0">
                <a:sym typeface="Wingdings" panose="05000000000000000000" pitchFamily="2" charset="2"/>
              </a:rPr>
              <a:t>0</a:t>
            </a:r>
          </a:p>
          <a:p>
            <a:r>
              <a:rPr lang="es-ES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0700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79EC3C3-98AB-42B8-ADE2-D4E060BD5C2B}"/>
              </a:ext>
            </a:extLst>
          </p:cNvPr>
          <p:cNvSpPr txBox="1">
            <a:spLocks/>
          </p:cNvSpPr>
          <p:nvPr/>
        </p:nvSpPr>
        <p:spPr>
          <a:xfrm>
            <a:off x="838200" y="178312"/>
            <a:ext cx="9645502" cy="11570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/>
              <a:t>BES para ayuda a los ODS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37D65-5D0F-4F3B-9FA3-A75CDA597CFD}"/>
              </a:ext>
            </a:extLst>
          </p:cNvPr>
          <p:cNvSpPr txBox="1"/>
          <p:nvPr/>
        </p:nvSpPr>
        <p:spPr>
          <a:xfrm>
            <a:off x="3143963" y="1466412"/>
            <a:ext cx="5890530" cy="21852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08000" algn="ctr"/>
            <a:r>
              <a:rPr lang="es-ES" b="1" dirty="0">
                <a:solidFill>
                  <a:schemeClr val="bg1"/>
                </a:solidFill>
              </a:rPr>
              <a:t>BES </a:t>
            </a:r>
            <a:r>
              <a:rPr lang="es-ES" b="1" dirty="0">
                <a:solidFill>
                  <a:schemeClr val="bg1"/>
                </a:solidFill>
                <a:sym typeface="Wingdings" panose="05000000000000000000" pitchFamily="2" charset="2"/>
              </a:rPr>
              <a:t> DESALINIZACIÓN</a:t>
            </a:r>
            <a:endParaRPr lang="es-ES" b="1" dirty="0">
              <a:solidFill>
                <a:schemeClr val="bg1"/>
              </a:solidFill>
            </a:endParaRPr>
          </a:p>
          <a:p>
            <a:pPr marL="108000"/>
            <a:endParaRPr lang="es-ES" dirty="0">
              <a:solidFill>
                <a:schemeClr val="bg1"/>
              </a:solidFill>
            </a:endParaRP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Desarrollo de un reactor para desalinizar aguas.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Funcional para agua de mar como aguas salobres.</a:t>
            </a:r>
          </a:p>
          <a:p>
            <a:pPr marL="393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Velocidad de desalación de 2.8 </a:t>
            </a:r>
            <a:r>
              <a:rPr lang="es-ES" dirty="0" err="1">
                <a:solidFill>
                  <a:schemeClr val="bg1"/>
                </a:solidFill>
              </a:rPr>
              <a:t>gNaCl</a:t>
            </a:r>
            <a:r>
              <a:rPr lang="es-ES" dirty="0">
                <a:solidFill>
                  <a:schemeClr val="bg1"/>
                </a:solidFill>
              </a:rPr>
              <a:t>/m</a:t>
            </a:r>
            <a:r>
              <a:rPr lang="es-ES" baseline="30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h con producción de energía de  0,3 W/m</a:t>
            </a:r>
            <a:r>
              <a:rPr lang="es-ES" baseline="30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  <a:p>
            <a:pPr marL="108000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9BF8874-65B5-40D9-AF77-3D0C47B6E9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6" y="1450930"/>
            <a:ext cx="3058341" cy="2232417"/>
          </a:xfrm>
          <a:prstGeom prst="rect">
            <a:avLst/>
          </a:prstGeom>
        </p:spPr>
      </p:pic>
      <p:pic>
        <p:nvPicPr>
          <p:cNvPr id="1026" name="Picture 2" descr="Objetivos y metas de desarrollo sostenible. Foto ONU">
            <a:extLst>
              <a:ext uri="{FF2B5EF4-FFF2-40B4-BE49-F238E27FC236}">
                <a16:creationId xmlns:a16="http://schemas.microsoft.com/office/drawing/2014/main" id="{5BD9AFEE-A63D-44AA-8E3C-90BEEC668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24128" r="15843" b="28198"/>
          <a:stretch/>
        </p:blipFill>
        <p:spPr bwMode="auto">
          <a:xfrm>
            <a:off x="9066393" y="927062"/>
            <a:ext cx="3051505" cy="4132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Objetivo 6 - AGUA LIMPIA Y SANEAMIENTO">
            <a:extLst>
              <a:ext uri="{FF2B5EF4-FFF2-40B4-BE49-F238E27FC236}">
                <a16:creationId xmlns:a16="http://schemas.microsoft.com/office/drawing/2014/main" id="{B7D85F7B-C018-46B4-9C9A-C4E2B30A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93" y="1527527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Objetivo 9 - AGUA INDUSTRIA, INNOVACIÓN E INFRAESTRUCTURA">
            <a:extLst>
              <a:ext uri="{FF2B5EF4-FFF2-40B4-BE49-F238E27FC236}">
                <a16:creationId xmlns:a16="http://schemas.microsoft.com/office/drawing/2014/main" id="{729FB027-78CF-4F62-927C-3B2595E4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904" y="1527525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Objetivo 10 - REDUCCIÓN DE LAS DESIGUALDADES">
            <a:extLst>
              <a:ext uri="{FF2B5EF4-FFF2-40B4-BE49-F238E27FC236}">
                <a16:creationId xmlns:a16="http://schemas.microsoft.com/office/drawing/2014/main" id="{CE2B8DF1-6150-40F4-946F-7F359EC1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904" y="255206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Objetivo 11 - CIUDADES Y COMUNIDADES SOSTENIBLES">
            <a:extLst>
              <a:ext uri="{FF2B5EF4-FFF2-40B4-BE49-F238E27FC236}">
                <a16:creationId xmlns:a16="http://schemas.microsoft.com/office/drawing/2014/main" id="{43C836BD-14AE-482F-8025-94F3E3BA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30" y="1519577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 descr="Objetivo 13 - ACCIÓN POR EL CLIMA">
            <a:extLst>
              <a:ext uri="{FF2B5EF4-FFF2-40B4-BE49-F238E27FC236}">
                <a16:creationId xmlns:a16="http://schemas.microsoft.com/office/drawing/2014/main" id="{7E380E29-D308-4860-A416-136BA509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92" y="255206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40584304-6D38-4F69-823E-5C288C0CBDE1}"/>
              </a:ext>
            </a:extLst>
          </p:cNvPr>
          <p:cNvSpPr txBox="1"/>
          <p:nvPr/>
        </p:nvSpPr>
        <p:spPr>
          <a:xfrm>
            <a:off x="-14035" y="3613919"/>
            <a:ext cx="3831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/>
              <a:t>Imagen del prototipo del proyecto MIDES </a:t>
            </a:r>
          </a:p>
          <a:p>
            <a:r>
              <a:rPr lang="es-ES" sz="1200" b="1" i="1" dirty="0"/>
              <a:t>Canal de YouTube: MIDES </a:t>
            </a:r>
            <a:r>
              <a:rPr lang="es-ES" sz="1200" b="1" i="1" dirty="0" err="1"/>
              <a:t>Microbial</a:t>
            </a:r>
            <a:r>
              <a:rPr lang="es-ES" sz="1200" b="1" i="1" dirty="0"/>
              <a:t> </a:t>
            </a:r>
            <a:r>
              <a:rPr lang="es-ES" sz="1200" b="1" i="1" dirty="0" err="1"/>
              <a:t>Desalination</a:t>
            </a:r>
            <a:r>
              <a:rPr lang="es-ES" sz="1200" b="1" i="1" dirty="0"/>
              <a:t> </a:t>
            </a:r>
            <a:r>
              <a:rPr lang="es-ES" sz="1200" b="1" i="1" dirty="0" err="1"/>
              <a:t>project</a:t>
            </a:r>
            <a:endParaRPr lang="es-ES" sz="1200" b="1" i="1" dirty="0"/>
          </a:p>
          <a:p>
            <a:r>
              <a:rPr lang="es-ES" sz="1200" b="1" i="1" dirty="0"/>
              <a:t>Video: Demo </a:t>
            </a:r>
            <a:r>
              <a:rPr lang="es-ES" sz="1200" b="1" i="1" dirty="0" err="1"/>
              <a:t>Site</a:t>
            </a:r>
            <a:r>
              <a:rPr lang="es-ES" sz="1200" b="1" i="1" dirty="0"/>
              <a:t> Video </a:t>
            </a:r>
            <a:r>
              <a:rPr lang="es-ES" sz="1200" b="1" i="1" dirty="0" err="1"/>
              <a:t>Journal</a:t>
            </a:r>
            <a:r>
              <a:rPr lang="es-ES" sz="1200" b="1" i="1" dirty="0"/>
              <a:t> No. 2 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76C3F0CF-309A-4E0E-AEA3-1F5285610970}"/>
              </a:ext>
            </a:extLst>
          </p:cNvPr>
          <p:cNvSpPr txBox="1"/>
          <p:nvPr/>
        </p:nvSpPr>
        <p:spPr>
          <a:xfrm>
            <a:off x="3144418" y="3287838"/>
            <a:ext cx="5821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Mides (EU-H2020) </a:t>
            </a:r>
          </a:p>
        </p:txBody>
      </p:sp>
      <p:pic>
        <p:nvPicPr>
          <p:cNvPr id="105" name="Imagen 104">
            <a:extLst>
              <a:ext uri="{FF2B5EF4-FFF2-40B4-BE49-F238E27FC236}">
                <a16:creationId xmlns:a16="http://schemas.microsoft.com/office/drawing/2014/main" id="{1CDDBF67-2B34-489F-A6BE-2032EDDBAE89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96" y="4486424"/>
            <a:ext cx="3057446" cy="1947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" name="CuadroTexto 101">
            <a:extLst>
              <a:ext uri="{FF2B5EF4-FFF2-40B4-BE49-F238E27FC236}">
                <a16:creationId xmlns:a16="http://schemas.microsoft.com/office/drawing/2014/main" id="{915C4BDD-F72B-4A51-9361-A5457E5E38D1}"/>
              </a:ext>
            </a:extLst>
          </p:cNvPr>
          <p:cNvSpPr txBox="1"/>
          <p:nvPr/>
        </p:nvSpPr>
        <p:spPr>
          <a:xfrm>
            <a:off x="3155634" y="4364563"/>
            <a:ext cx="5890530" cy="22313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08000" algn="ctr"/>
            <a:r>
              <a:rPr lang="es-ES" sz="1600" b="1" dirty="0">
                <a:solidFill>
                  <a:schemeClr val="bg1"/>
                </a:solidFill>
              </a:rPr>
              <a:t>BES </a:t>
            </a:r>
            <a:r>
              <a:rPr lang="es-ES" sz="1600" b="1" dirty="0">
                <a:solidFill>
                  <a:schemeClr val="bg1"/>
                </a:solidFill>
                <a:sym typeface="Wingdings" panose="05000000000000000000" pitchFamily="2" charset="2"/>
              </a:rPr>
              <a:t> RECUPERACIÓN DE NUTRIENTES DE AGUAS RESIDUALES</a:t>
            </a:r>
          </a:p>
          <a:p>
            <a:pPr marL="108000" algn="ctr"/>
            <a:endParaRPr lang="es-ES" dirty="0">
              <a:solidFill>
                <a:schemeClr val="bg1"/>
              </a:solidFill>
            </a:endParaRP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Desarrollo de un reactor para recuperación de nitrógeno.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Eliminación del 75% del N-NH</a:t>
            </a:r>
            <a:r>
              <a:rPr lang="es-ES" baseline="-25000" dirty="0">
                <a:solidFill>
                  <a:schemeClr val="bg1"/>
                </a:solidFill>
              </a:rPr>
              <a:t>4</a:t>
            </a:r>
            <a:r>
              <a:rPr lang="es-ES" baseline="30000" dirty="0">
                <a:solidFill>
                  <a:schemeClr val="bg1"/>
                </a:solidFill>
              </a:rPr>
              <a:t>+</a:t>
            </a:r>
            <a:r>
              <a:rPr lang="es-ES" dirty="0">
                <a:solidFill>
                  <a:schemeClr val="bg1"/>
                </a:solidFill>
              </a:rPr>
              <a:t> contenido en la WW con baja demanda energética (1,6 kWh/kg N).</a:t>
            </a:r>
          </a:p>
          <a:p>
            <a:pPr marL="393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Recuperación del 45% del N-NH</a:t>
            </a:r>
            <a:r>
              <a:rPr lang="es-ES" baseline="-25000" dirty="0">
                <a:solidFill>
                  <a:schemeClr val="bg1"/>
                </a:solidFill>
              </a:rPr>
              <a:t>4</a:t>
            </a:r>
            <a:r>
              <a:rPr lang="es-ES" baseline="30000" dirty="0">
                <a:solidFill>
                  <a:schemeClr val="bg1"/>
                </a:solidFill>
              </a:rPr>
              <a:t>+</a:t>
            </a:r>
            <a:r>
              <a:rPr lang="es-ES" dirty="0">
                <a:solidFill>
                  <a:schemeClr val="bg1"/>
                </a:solidFill>
              </a:rPr>
              <a:t> en forma de nutriente.</a:t>
            </a:r>
          </a:p>
          <a:p>
            <a:pPr marL="108000">
              <a:spcAft>
                <a:spcPts val="600"/>
              </a:spcAft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7DEE4621-6737-402F-8FCB-DDC3F60B0E1B}"/>
              </a:ext>
            </a:extLst>
          </p:cNvPr>
          <p:cNvSpPr txBox="1"/>
          <p:nvPr/>
        </p:nvSpPr>
        <p:spPr>
          <a:xfrm>
            <a:off x="3192704" y="6246695"/>
            <a:ext cx="5821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Run4Life (EU-H2020) </a:t>
            </a:r>
          </a:p>
        </p:txBody>
      </p:sp>
      <p:pic>
        <p:nvPicPr>
          <p:cNvPr id="107" name="Picture 2" descr="Objetivo 6 - AGUA LIMPIA Y SANEAMIENTO">
            <a:extLst>
              <a:ext uri="{FF2B5EF4-FFF2-40B4-BE49-F238E27FC236}">
                <a16:creationId xmlns:a16="http://schemas.microsoft.com/office/drawing/2014/main" id="{AAB6652B-F337-4E2D-80D6-40459918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93" y="450569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Objetivo 9 - AGUA INDUSTRIA, INNOVACIÓN E INFRAESTRUCTURA">
            <a:extLst>
              <a:ext uri="{FF2B5EF4-FFF2-40B4-BE49-F238E27FC236}">
                <a16:creationId xmlns:a16="http://schemas.microsoft.com/office/drawing/2014/main" id="{F6E7DF90-1C17-419D-8291-8E6CCFCE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904" y="4505692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Objetivo 10 - REDUCCIÓN DE LAS DESIGUALDADES">
            <a:extLst>
              <a:ext uri="{FF2B5EF4-FFF2-40B4-BE49-F238E27FC236}">
                <a16:creationId xmlns:a16="http://schemas.microsoft.com/office/drawing/2014/main" id="{C83BD908-ABA9-4F66-9505-0178FF94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904" y="5530231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4" descr="Objetivo 11 - CIUDADES Y COMUNIDADES SOSTENIBLES">
            <a:extLst>
              <a:ext uri="{FF2B5EF4-FFF2-40B4-BE49-F238E27FC236}">
                <a16:creationId xmlns:a16="http://schemas.microsoft.com/office/drawing/2014/main" id="{2EB5F3CE-EABD-48A3-A3F7-46787EE7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30" y="4497744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6" descr="Objetivo 13 - ACCIÓN POR EL CLIMA">
            <a:extLst>
              <a:ext uri="{FF2B5EF4-FFF2-40B4-BE49-F238E27FC236}">
                <a16:creationId xmlns:a16="http://schemas.microsoft.com/office/drawing/2014/main" id="{2D34FCA0-053E-4016-8094-E53DCAF6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92" y="5530231"/>
            <a:ext cx="978631" cy="9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bjetivo 2 - HAMBRE CERO">
            <a:extLst>
              <a:ext uri="{FF2B5EF4-FFF2-40B4-BE49-F238E27FC236}">
                <a16:creationId xmlns:a16="http://schemas.microsoft.com/office/drawing/2014/main" id="{A6C2B049-9CB1-463D-B4E2-86EA9204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268" y="5530232"/>
            <a:ext cx="978630" cy="9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6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451D16AF4D5F49B23CD864B2D95C76" ma:contentTypeVersion="10" ma:contentTypeDescription="Crear nuevo documento." ma:contentTypeScope="" ma:versionID="7f37fde0eb022cdca50a52eee23945d7">
  <xsd:schema xmlns:xsd="http://www.w3.org/2001/XMLSchema" xmlns:xs="http://www.w3.org/2001/XMLSchema" xmlns:p="http://schemas.microsoft.com/office/2006/metadata/properties" xmlns:ns2="3bcb8ad6-957d-4cdd-8d65-5b21ff041bcc" targetNamespace="http://schemas.microsoft.com/office/2006/metadata/properties" ma:root="true" ma:fieldsID="a7d7ab65cb58b1920cbce0e633e8a3a9" ns2:_="">
    <xsd:import namespace="3bcb8ad6-957d-4cdd-8d65-5b21ff041b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oceso"/>
                <xsd:element ref="ns2:Supproceso"/>
                <xsd:element ref="ns2:Clasificaci_x00f3_n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8ad6-957d-4cdd-8d65-5b21ff041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oceso" ma:index="10" ma:displayName="Proceso" ma:description="Proceso al que pertenecen los archivos" ma:format="Dropdown" ma:internalName="Proceso">
      <xsd:simpleType>
        <xsd:restriction base="dms:Text">
          <xsd:maxLength value="255"/>
        </xsd:restriction>
      </xsd:simpleType>
    </xsd:element>
    <xsd:element name="Supproceso" ma:index="11" ma:displayName="Subproceso" ma:description="Subcategoría dentro del proceso" ma:format="Dropdown" ma:internalName="Supproceso">
      <xsd:simpleType>
        <xsd:restriction base="dms:Text">
          <xsd:maxLength value="255"/>
        </xsd:restriction>
      </xsd:simpleType>
    </xsd:element>
    <xsd:element name="Clasificaci_x00f3_n" ma:index="12" ma:displayName="Clasificacion" ma:description="Tipo de documento o su clasficación" ma:format="Dropdown" ma:internalName="Clasificaci_x00f3_n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o xmlns="3bcb8ad6-957d-4cdd-8d65-5b21ff041bcc">Comunicacion</Proceso>
    <Clasificaci_x00f3_n xmlns="3bcb8ad6-957d-4cdd-8d65-5b21ff041bcc">Plantilla power point</Clasificaci_x00f3_n>
    <Supproceso xmlns="3bcb8ad6-957d-4cdd-8d65-5b21ff041bcc">Material corporativo</Supproceso>
  </documentManagement>
</p:properties>
</file>

<file path=customXml/itemProps1.xml><?xml version="1.0" encoding="utf-8"?>
<ds:datastoreItem xmlns:ds="http://schemas.openxmlformats.org/officeDocument/2006/customXml" ds:itemID="{CEF33FF9-A15D-4D38-83C9-07319EADC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b8ad6-957d-4cdd-8d65-5b21ff041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379039-64C7-4DB7-A2D2-113B08D556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2B1F3-00D1-4FAA-BBA5-6684985BF2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bcb8ad6-957d-4cdd-8d65-5b21ff041bc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1220</Words>
  <Application>Microsoft Office PowerPoint</Application>
  <PresentationFormat>Panorámica</PresentationFormat>
  <Paragraphs>215</Paragraphs>
  <Slides>15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de Office</vt:lpstr>
      <vt:lpstr>Presentación de PowerPoint</vt:lpstr>
      <vt:lpstr>LEITAT</vt:lpstr>
      <vt:lpstr>¿Que son los sistemas bioelectroquímicos (BES)?</vt:lpstr>
      <vt:lpstr>¿Que son los sistemas bioelectroquímicos (BES)?</vt:lpstr>
      <vt:lpstr>¿Que son los sistemas bioelectroquímicos (BES)?</vt:lpstr>
      <vt:lpstr>¿Que son los sistemas bioelectroquímicos (BES)?</vt:lpstr>
      <vt:lpstr>¿Que son los sistemas bioelectroquímicos (BES)?</vt:lpstr>
      <vt:lpstr>¿Que son los sistemas bioelectroquímicos (BES)?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 Malapeira</dc:creator>
  <cp:lastModifiedBy>Pau Bosch</cp:lastModifiedBy>
  <cp:revision>96</cp:revision>
  <dcterms:created xsi:type="dcterms:W3CDTF">2020-01-23T15:16:54Z</dcterms:created>
  <dcterms:modified xsi:type="dcterms:W3CDTF">2020-10-01T15:14:28Z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0x0101000D451D16AF4D5F49B23CD864B2D95C76</vt:lpwstr>
  </property>
</Properties>
</file>